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1"/>
  </p:sldMasterIdLst>
  <p:notesMasterIdLst>
    <p:notesMasterId r:id="rId18"/>
  </p:notesMasterIdLst>
  <p:handoutMasterIdLst>
    <p:handoutMasterId r:id="rId19"/>
  </p:handoutMasterIdLst>
  <p:sldIdLst>
    <p:sldId id="409" r:id="rId2"/>
    <p:sldId id="260" r:id="rId3"/>
    <p:sldId id="411" r:id="rId4"/>
    <p:sldId id="430" r:id="rId5"/>
    <p:sldId id="428" r:id="rId6"/>
    <p:sldId id="431" r:id="rId7"/>
    <p:sldId id="429" r:id="rId8"/>
    <p:sldId id="432" r:id="rId9"/>
    <p:sldId id="433" r:id="rId10"/>
    <p:sldId id="412" r:id="rId11"/>
    <p:sldId id="435" r:id="rId12"/>
    <p:sldId id="436" r:id="rId13"/>
    <p:sldId id="437" r:id="rId14"/>
    <p:sldId id="440" r:id="rId15"/>
    <p:sldId id="439" r:id="rId16"/>
    <p:sldId id="358" r:id="rId17"/>
  </p:sldIdLst>
  <p:sldSz cx="9144000" cy="6858000" type="screen4x3"/>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5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D88A9B"/>
    <a:srgbClr val="074080"/>
    <a:srgbClr val="139147"/>
    <a:srgbClr val="9C64BD"/>
    <a:srgbClr val="BC80A5"/>
    <a:srgbClr val="399CBD"/>
    <a:srgbClr val="CF531D"/>
    <a:srgbClr val="DCCB49"/>
    <a:srgbClr val="2556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21" autoAdjust="0"/>
    <p:restoredTop sz="94291" autoAdjust="0"/>
  </p:normalViewPr>
  <p:slideViewPr>
    <p:cSldViewPr snapToGrid="0" snapToObjects="1">
      <p:cViewPr varScale="1">
        <p:scale>
          <a:sx n="69" d="100"/>
          <a:sy n="69" d="100"/>
        </p:scale>
        <p:origin x="1554" y="66"/>
      </p:cViewPr>
      <p:guideLst>
        <p:guide orient="horz" pos="2160"/>
        <p:guide pos="2880"/>
        <p:guide pos="55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4034C2-2D49-D446-8517-57747809CE81}" type="datetimeFigureOut">
              <a:t>4/19/2019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9BC41A-0CAD-E04E-A03F-BD57278AD10D}" type="slidenum">
              <a:t>‹#›</a:t>
            </a:fld>
            <a:endParaRPr lang="en-US"/>
          </a:p>
        </p:txBody>
      </p:sp>
    </p:spTree>
    <p:extLst>
      <p:ext uri="{BB962C8B-B14F-4D97-AF65-F5344CB8AC3E}">
        <p14:creationId xmlns:p14="http://schemas.microsoft.com/office/powerpoint/2010/main" val="2380849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32BF9-4EE6-E442-A4AE-90E302FD4622}" type="datetimeFigureOut">
              <a:rPr lang="en-US" smtClean="0"/>
              <a:t>4/19/2019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36B3CF-642C-C741-AA78-6B8FF51C200E}" type="slidenum">
              <a:rPr lang="en-US" smtClean="0"/>
              <a:t>‹#›</a:t>
            </a:fld>
            <a:endParaRPr lang="en-US" dirty="0"/>
          </a:p>
        </p:txBody>
      </p:sp>
    </p:spTree>
    <p:extLst>
      <p:ext uri="{BB962C8B-B14F-4D97-AF65-F5344CB8AC3E}">
        <p14:creationId xmlns:p14="http://schemas.microsoft.com/office/powerpoint/2010/main" val="19119025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mn-lt"/>
            </a:endParaRPr>
          </a:p>
          <a:p>
            <a:endParaRPr lang="en-US" dirty="0"/>
          </a:p>
        </p:txBody>
      </p:sp>
      <p:sp>
        <p:nvSpPr>
          <p:cNvPr id="4" name="Slide Number Placeholder 3"/>
          <p:cNvSpPr>
            <a:spLocks noGrp="1"/>
          </p:cNvSpPr>
          <p:nvPr>
            <p:ph type="sldNum" sz="quarter" idx="5"/>
          </p:nvPr>
        </p:nvSpPr>
        <p:spPr/>
        <p:txBody>
          <a:bodyPr/>
          <a:lstStyle/>
          <a:p>
            <a:fld id="{2536B3CF-642C-C741-AA78-6B8FF51C200E}" type="slidenum">
              <a:rPr lang="en-US" smtClean="0"/>
              <a:t>2</a:t>
            </a:fld>
            <a:endParaRPr lang="en-US" dirty="0"/>
          </a:p>
        </p:txBody>
      </p:sp>
    </p:spTree>
    <p:extLst>
      <p:ext uri="{BB962C8B-B14F-4D97-AF65-F5344CB8AC3E}">
        <p14:creationId xmlns:p14="http://schemas.microsoft.com/office/powerpoint/2010/main" val="118935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2536B3CF-642C-C741-AA78-6B8FF51C200E}" type="slidenum">
              <a:rPr lang="en-US" smtClean="0"/>
              <a:t>3</a:t>
            </a:fld>
            <a:endParaRPr lang="en-US" dirty="0"/>
          </a:p>
        </p:txBody>
      </p:sp>
    </p:spTree>
    <p:extLst>
      <p:ext uri="{BB962C8B-B14F-4D97-AF65-F5344CB8AC3E}">
        <p14:creationId xmlns:p14="http://schemas.microsoft.com/office/powerpoint/2010/main" val="297926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2536B3CF-642C-C741-AA78-6B8FF51C200E}" type="slidenum">
              <a:rPr lang="en-US" smtClean="0"/>
              <a:t>4</a:t>
            </a:fld>
            <a:endParaRPr lang="en-US" dirty="0"/>
          </a:p>
        </p:txBody>
      </p:sp>
    </p:spTree>
    <p:extLst>
      <p:ext uri="{BB962C8B-B14F-4D97-AF65-F5344CB8AC3E}">
        <p14:creationId xmlns:p14="http://schemas.microsoft.com/office/powerpoint/2010/main" val="301003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36B3CF-642C-C741-AA78-6B8FF51C200E}" type="slidenum">
              <a:rPr lang="en-US" smtClean="0"/>
              <a:t>16</a:t>
            </a:fld>
            <a:endParaRPr lang="en-US" dirty="0"/>
          </a:p>
        </p:txBody>
      </p:sp>
    </p:spTree>
    <p:extLst>
      <p:ext uri="{BB962C8B-B14F-4D97-AF65-F5344CB8AC3E}">
        <p14:creationId xmlns:p14="http://schemas.microsoft.com/office/powerpoint/2010/main" val="711163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02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62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Fisheries slides">
    <p:spTree>
      <p:nvGrpSpPr>
        <p:cNvPr id="1" name=""/>
        <p:cNvGrpSpPr/>
        <p:nvPr/>
      </p:nvGrpSpPr>
      <p:grpSpPr>
        <a:xfrm>
          <a:off x="0" y="0"/>
          <a:ext cx="0" cy="0"/>
          <a:chOff x="0" y="0"/>
          <a:chExt cx="0" cy="0"/>
        </a:xfrm>
      </p:grpSpPr>
      <p:sp>
        <p:nvSpPr>
          <p:cNvPr id="11" name="Rectangle 10"/>
          <p:cNvSpPr/>
          <p:nvPr userDrawn="1"/>
        </p:nvSpPr>
        <p:spPr>
          <a:xfrm flipV="1">
            <a:off x="0" y="9014"/>
            <a:ext cx="9144000" cy="2372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flipV="1">
            <a:off x="0" y="5829546"/>
            <a:ext cx="9144000" cy="102845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7538146" y="23329"/>
            <a:ext cx="1605854" cy="215444"/>
          </a:xfrm>
          <a:prstGeom prst="rect">
            <a:avLst/>
          </a:prstGeom>
          <a:noFill/>
        </p:spPr>
        <p:txBody>
          <a:bodyPr wrap="square" lIns="0" rIns="274320" rtlCol="0" anchor="ctr" anchorCtr="0">
            <a:spAutoFit/>
          </a:bodyPr>
          <a:lstStyle/>
          <a:p>
            <a:pPr algn="r"/>
            <a:r>
              <a:rPr lang="en-US" sz="800" dirty="0">
                <a:solidFill>
                  <a:srgbClr val="7F7F7F"/>
                </a:solidFill>
              </a:rPr>
              <a:t>OUR SHARED SEAS 2019</a:t>
            </a:r>
          </a:p>
        </p:txBody>
      </p:sp>
      <p:sp>
        <p:nvSpPr>
          <p:cNvPr id="14" name="Rectangle 13"/>
          <p:cNvSpPr/>
          <p:nvPr userDrawn="1"/>
        </p:nvSpPr>
        <p:spPr>
          <a:xfrm>
            <a:off x="0" y="0"/>
            <a:ext cx="276397" cy="230832"/>
          </a:xfrm>
          <a:prstGeom prst="rect">
            <a:avLst/>
          </a:prstGeom>
          <a:solidFill>
            <a:srgbClr val="DCCB49"/>
          </a:solidFill>
        </p:spPr>
        <p:txBody>
          <a:bodyPr wrap="square">
            <a:spAutoFit/>
          </a:bodyPr>
          <a:lstStyle/>
          <a:p>
            <a:pPr algn="ctr"/>
            <a:r>
              <a:rPr lang="en-US" sz="900" b="1" dirty="0">
                <a:solidFill>
                  <a:schemeClr val="bg1"/>
                </a:solidFill>
              </a:rPr>
              <a:t>2</a:t>
            </a:r>
          </a:p>
        </p:txBody>
      </p:sp>
      <p:sp>
        <p:nvSpPr>
          <p:cNvPr id="7" name="Text Placeholder 6"/>
          <p:cNvSpPr>
            <a:spLocks noGrp="1"/>
          </p:cNvSpPr>
          <p:nvPr>
            <p:ph type="body" sz="quarter" idx="11" hasCustomPrompt="1"/>
          </p:nvPr>
        </p:nvSpPr>
        <p:spPr>
          <a:xfrm>
            <a:off x="354655" y="1637"/>
            <a:ext cx="6965275" cy="236696"/>
          </a:xfrm>
        </p:spPr>
        <p:txBody>
          <a:bodyPr>
            <a:noAutofit/>
          </a:bodyPr>
          <a:lstStyle>
            <a:lvl1pPr marL="0" indent="0">
              <a:buNone/>
              <a:defRPr sz="900" baseline="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Fisheries : Section Name</a:t>
            </a:r>
          </a:p>
        </p:txBody>
      </p:sp>
      <p:sp>
        <p:nvSpPr>
          <p:cNvPr id="20" name="Slide Number Placeholder 19"/>
          <p:cNvSpPr>
            <a:spLocks noGrp="1"/>
          </p:cNvSpPr>
          <p:nvPr>
            <p:ph type="sldNum" sz="quarter" idx="13"/>
          </p:nvPr>
        </p:nvSpPr>
        <p:spPr>
          <a:xfrm>
            <a:off x="8452973" y="5939984"/>
            <a:ext cx="436099" cy="781491"/>
          </a:xfrm>
        </p:spPr>
        <p:txBody>
          <a:bodyPr rIns="0"/>
          <a:lstStyle/>
          <a:p>
            <a:fld id="{D0D79AC4-38B7-8D47-A6E3-3B9491255C88}" type="slidenum">
              <a:rPr lang="en-US"/>
              <a:pPr/>
              <a:t>‹#›</a:t>
            </a:fld>
            <a:endParaRPr lang="en-US"/>
          </a:p>
        </p:txBody>
      </p:sp>
      <p:sp>
        <p:nvSpPr>
          <p:cNvPr id="22" name="Text Placeholder 21"/>
          <p:cNvSpPr>
            <a:spLocks noGrp="1"/>
          </p:cNvSpPr>
          <p:nvPr>
            <p:ph type="body" sz="quarter" idx="14"/>
          </p:nvPr>
        </p:nvSpPr>
        <p:spPr>
          <a:xfrm>
            <a:off x="354656" y="5939984"/>
            <a:ext cx="7951259" cy="781491"/>
          </a:xfrm>
        </p:spPr>
        <p:txBody>
          <a:bodyPr anchor="ctr" anchorCtr="0">
            <a:normAutofit/>
          </a:bodyPr>
          <a:lstStyle>
            <a:lvl1pPr marL="0" indent="0">
              <a:lnSpc>
                <a:spcPct val="120000"/>
              </a:lnSpc>
              <a:spcBef>
                <a:spcPts val="0"/>
              </a:spcBef>
              <a:buNone/>
              <a:defRPr sz="80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54613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84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imate Change slides">
    <p:spTree>
      <p:nvGrpSpPr>
        <p:cNvPr id="1" name=""/>
        <p:cNvGrpSpPr/>
        <p:nvPr/>
      </p:nvGrpSpPr>
      <p:grpSpPr>
        <a:xfrm>
          <a:off x="0" y="0"/>
          <a:ext cx="0" cy="0"/>
          <a:chOff x="0" y="0"/>
          <a:chExt cx="0" cy="0"/>
        </a:xfrm>
      </p:grpSpPr>
      <p:sp>
        <p:nvSpPr>
          <p:cNvPr id="3" name="Rectangle 2"/>
          <p:cNvSpPr/>
          <p:nvPr userDrawn="1"/>
        </p:nvSpPr>
        <p:spPr>
          <a:xfrm flipV="1">
            <a:off x="0" y="9014"/>
            <a:ext cx="9144000" cy="2372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7538146" y="23330"/>
            <a:ext cx="1605854" cy="215444"/>
          </a:xfrm>
          <a:prstGeom prst="rect">
            <a:avLst/>
          </a:prstGeom>
          <a:noFill/>
        </p:spPr>
        <p:txBody>
          <a:bodyPr wrap="square" lIns="0" rIns="274320" rtlCol="0" anchor="ctr" anchorCtr="0">
            <a:spAutoFit/>
          </a:bodyPr>
          <a:lstStyle/>
          <a:p>
            <a:pPr algn="r"/>
            <a:r>
              <a:rPr lang="en-US" sz="800" dirty="0">
                <a:solidFill>
                  <a:srgbClr val="7F7F7F"/>
                </a:solidFill>
              </a:rPr>
              <a:t>OUR SHARED SEAS 2019</a:t>
            </a:r>
          </a:p>
        </p:txBody>
      </p:sp>
      <p:sp>
        <p:nvSpPr>
          <p:cNvPr id="9" name="Rectangle 8"/>
          <p:cNvSpPr/>
          <p:nvPr userDrawn="1"/>
        </p:nvSpPr>
        <p:spPr>
          <a:xfrm>
            <a:off x="0" y="0"/>
            <a:ext cx="276397" cy="230832"/>
          </a:xfrm>
          <a:prstGeom prst="rect">
            <a:avLst/>
          </a:prstGeom>
          <a:solidFill>
            <a:schemeClr val="accent2"/>
          </a:solidFill>
        </p:spPr>
        <p:txBody>
          <a:bodyPr wrap="square">
            <a:spAutoFit/>
          </a:bodyPr>
          <a:lstStyle/>
          <a:p>
            <a:pPr algn="ctr"/>
            <a:r>
              <a:rPr lang="en-US" sz="900" b="1" dirty="0">
                <a:solidFill>
                  <a:schemeClr val="bg1"/>
                </a:solidFill>
              </a:rPr>
              <a:t>1</a:t>
            </a:r>
          </a:p>
        </p:txBody>
      </p:sp>
      <p:sp>
        <p:nvSpPr>
          <p:cNvPr id="2" name="Title 1"/>
          <p:cNvSpPr>
            <a:spLocks noGrp="1"/>
          </p:cNvSpPr>
          <p:nvPr>
            <p:ph type="title" hasCustomPrompt="1"/>
          </p:nvPr>
        </p:nvSpPr>
        <p:spPr>
          <a:xfrm>
            <a:off x="358632" y="-922"/>
            <a:ext cx="7088144" cy="247144"/>
          </a:xfrm>
        </p:spPr>
        <p:txBody>
          <a:bodyPr>
            <a:normAutofit/>
          </a:bodyPr>
          <a:lstStyle>
            <a:lvl1pPr algn="l">
              <a:defRPr sz="900" b="0" baseline="0"/>
            </a:lvl1pPr>
          </a:lstStyle>
          <a:p>
            <a:r>
              <a:rPr lang="en-US"/>
              <a:t>Climate Change  :  Section Name</a:t>
            </a:r>
          </a:p>
        </p:txBody>
      </p:sp>
      <p:sp>
        <p:nvSpPr>
          <p:cNvPr id="11" name="Rectangle 10"/>
          <p:cNvSpPr/>
          <p:nvPr userDrawn="1"/>
        </p:nvSpPr>
        <p:spPr>
          <a:xfrm flipV="1">
            <a:off x="0" y="5829546"/>
            <a:ext cx="9144000" cy="102845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ubtitle 2"/>
          <p:cNvSpPr>
            <a:spLocks noGrp="1"/>
          </p:cNvSpPr>
          <p:nvPr>
            <p:ph type="subTitle" idx="1" hasCustomPrompt="1"/>
          </p:nvPr>
        </p:nvSpPr>
        <p:spPr>
          <a:xfrm>
            <a:off x="1" y="5829547"/>
            <a:ext cx="8342214" cy="1028451"/>
          </a:xfrm>
        </p:spPr>
        <p:txBody>
          <a:bodyPr lIns="457200" anchor="ctr" anchorCtr="0">
            <a:normAutofit/>
          </a:bodyPr>
          <a:lstStyle>
            <a:lvl1pPr marL="0" indent="0" algn="l">
              <a:buNone/>
              <a:defRPr sz="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ts val="0"/>
              </a:spcBef>
            </a:pPr>
            <a:r>
              <a:rPr lang="en-US" dirty="0">
                <a:solidFill>
                  <a:schemeClr val="bg1">
                    <a:lumMod val="50000"/>
                  </a:schemeClr>
                </a:solidFill>
              </a:rPr>
              <a:t>Caption source text</a:t>
            </a:r>
          </a:p>
        </p:txBody>
      </p:sp>
      <p:sp>
        <p:nvSpPr>
          <p:cNvPr id="14" name="Slide Number Placeholder 5"/>
          <p:cNvSpPr>
            <a:spLocks noGrp="1"/>
          </p:cNvSpPr>
          <p:nvPr>
            <p:ph type="sldNum" sz="quarter" idx="4"/>
          </p:nvPr>
        </p:nvSpPr>
        <p:spPr>
          <a:xfrm>
            <a:off x="8424450" y="5829549"/>
            <a:ext cx="719550" cy="1028449"/>
          </a:xfrm>
          <a:prstGeom prst="rect">
            <a:avLst/>
          </a:prstGeom>
        </p:spPr>
        <p:txBody>
          <a:bodyPr rIns="274320" anchor="ctr" anchorCtr="0"/>
          <a:lstStyle>
            <a:lvl1pPr algn="r">
              <a:defRPr sz="800">
                <a:solidFill>
                  <a:srgbClr val="7F7F7F"/>
                </a:solidFill>
              </a:defRPr>
            </a:lvl1pPr>
          </a:lstStyle>
          <a:p>
            <a:fld id="{EDC524C0-D0C0-9D4B-B8B5-9964722959C4}" type="slidenum">
              <a:rPr lang="en-US" smtClean="0"/>
              <a:pPr/>
              <a:t>‹#›</a:t>
            </a:fld>
            <a:endParaRPr lang="en-US" dirty="0"/>
          </a:p>
        </p:txBody>
      </p:sp>
    </p:spTree>
    <p:extLst>
      <p:ext uri="{BB962C8B-B14F-4D97-AF65-F5344CB8AC3E}">
        <p14:creationId xmlns:p14="http://schemas.microsoft.com/office/powerpoint/2010/main" val="142644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sheries slides">
    <p:spTree>
      <p:nvGrpSpPr>
        <p:cNvPr id="1" name=""/>
        <p:cNvGrpSpPr/>
        <p:nvPr/>
      </p:nvGrpSpPr>
      <p:grpSpPr>
        <a:xfrm>
          <a:off x="0" y="0"/>
          <a:ext cx="0" cy="0"/>
          <a:chOff x="0" y="0"/>
          <a:chExt cx="0" cy="0"/>
        </a:xfrm>
      </p:grpSpPr>
      <p:sp>
        <p:nvSpPr>
          <p:cNvPr id="11" name="Rectangle 10"/>
          <p:cNvSpPr/>
          <p:nvPr userDrawn="1"/>
        </p:nvSpPr>
        <p:spPr>
          <a:xfrm flipV="1">
            <a:off x="0" y="9014"/>
            <a:ext cx="9144000" cy="2372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flipV="1">
            <a:off x="0" y="5829546"/>
            <a:ext cx="9144000" cy="102845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7538146" y="23329"/>
            <a:ext cx="1605854" cy="215444"/>
          </a:xfrm>
          <a:prstGeom prst="rect">
            <a:avLst/>
          </a:prstGeom>
          <a:noFill/>
        </p:spPr>
        <p:txBody>
          <a:bodyPr wrap="square" lIns="0" rIns="274320" rtlCol="0" anchor="ctr" anchorCtr="0">
            <a:spAutoFit/>
          </a:bodyPr>
          <a:lstStyle/>
          <a:p>
            <a:pPr algn="r"/>
            <a:r>
              <a:rPr lang="en-US" sz="800" dirty="0">
                <a:solidFill>
                  <a:srgbClr val="7F7F7F"/>
                </a:solidFill>
              </a:rPr>
              <a:t>OUR SHARED SEAS 2019</a:t>
            </a:r>
          </a:p>
        </p:txBody>
      </p:sp>
      <p:sp>
        <p:nvSpPr>
          <p:cNvPr id="14" name="Rectangle 13"/>
          <p:cNvSpPr/>
          <p:nvPr userDrawn="1"/>
        </p:nvSpPr>
        <p:spPr>
          <a:xfrm>
            <a:off x="0" y="0"/>
            <a:ext cx="276397" cy="230832"/>
          </a:xfrm>
          <a:prstGeom prst="rect">
            <a:avLst/>
          </a:prstGeom>
          <a:solidFill>
            <a:srgbClr val="DCCB49"/>
          </a:solidFill>
        </p:spPr>
        <p:txBody>
          <a:bodyPr wrap="square">
            <a:spAutoFit/>
          </a:bodyPr>
          <a:lstStyle/>
          <a:p>
            <a:pPr algn="ctr"/>
            <a:r>
              <a:rPr lang="en-US" sz="900" b="1" dirty="0">
                <a:solidFill>
                  <a:schemeClr val="bg1"/>
                </a:solidFill>
              </a:rPr>
              <a:t>2</a:t>
            </a:r>
          </a:p>
        </p:txBody>
      </p:sp>
      <p:sp>
        <p:nvSpPr>
          <p:cNvPr id="4" name="Text Placeholder 3"/>
          <p:cNvSpPr>
            <a:spLocks noGrp="1"/>
          </p:cNvSpPr>
          <p:nvPr>
            <p:ph type="body" sz="quarter" idx="10"/>
          </p:nvPr>
        </p:nvSpPr>
        <p:spPr>
          <a:xfrm>
            <a:off x="354655" y="773906"/>
            <a:ext cx="8456196" cy="1000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354655" y="338586"/>
            <a:ext cx="8456196" cy="435320"/>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1" hasCustomPrompt="1"/>
          </p:nvPr>
        </p:nvSpPr>
        <p:spPr>
          <a:xfrm>
            <a:off x="354655" y="1637"/>
            <a:ext cx="6965275" cy="236696"/>
          </a:xfrm>
        </p:spPr>
        <p:txBody>
          <a:bodyPr>
            <a:noAutofit/>
          </a:bodyPr>
          <a:lstStyle>
            <a:lvl1pPr marL="0" indent="0">
              <a:buNone/>
              <a:defRPr sz="900" baseline="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a:t>Fisheries : Section Name</a:t>
            </a:r>
          </a:p>
        </p:txBody>
      </p:sp>
      <p:sp>
        <p:nvSpPr>
          <p:cNvPr id="20" name="Slide Number Placeholder 19"/>
          <p:cNvSpPr>
            <a:spLocks noGrp="1"/>
          </p:cNvSpPr>
          <p:nvPr>
            <p:ph type="sldNum" sz="quarter" idx="13"/>
          </p:nvPr>
        </p:nvSpPr>
        <p:spPr>
          <a:xfrm>
            <a:off x="8452973" y="5939984"/>
            <a:ext cx="436099" cy="781491"/>
          </a:xfrm>
        </p:spPr>
        <p:txBody>
          <a:bodyPr rIns="0"/>
          <a:lstStyle/>
          <a:p>
            <a:fld id="{D0D79AC4-38B7-8D47-A6E3-3B9491255C88}" type="slidenum">
              <a:rPr lang="en-US"/>
              <a:pPr/>
              <a:t>‹#›</a:t>
            </a:fld>
            <a:endParaRPr lang="en-US"/>
          </a:p>
        </p:txBody>
      </p:sp>
      <p:sp>
        <p:nvSpPr>
          <p:cNvPr id="22" name="Text Placeholder 21"/>
          <p:cNvSpPr>
            <a:spLocks noGrp="1"/>
          </p:cNvSpPr>
          <p:nvPr>
            <p:ph type="body" sz="quarter" idx="14"/>
          </p:nvPr>
        </p:nvSpPr>
        <p:spPr>
          <a:xfrm>
            <a:off x="354656" y="5939984"/>
            <a:ext cx="7951259" cy="781491"/>
          </a:xfrm>
        </p:spPr>
        <p:txBody>
          <a:bodyPr anchor="ctr" anchorCtr="0">
            <a:normAutofit/>
          </a:bodyPr>
          <a:lstStyle>
            <a:lvl1pPr marL="0" indent="0">
              <a:lnSpc>
                <a:spcPct val="120000"/>
              </a:lnSpc>
              <a:spcBef>
                <a:spcPts val="0"/>
              </a:spcBef>
              <a:buNone/>
              <a:defRPr sz="80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898779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quaculture slides">
    <p:spTree>
      <p:nvGrpSpPr>
        <p:cNvPr id="1" name=""/>
        <p:cNvGrpSpPr/>
        <p:nvPr/>
      </p:nvGrpSpPr>
      <p:grpSpPr>
        <a:xfrm>
          <a:off x="0" y="0"/>
          <a:ext cx="0" cy="0"/>
          <a:chOff x="0" y="0"/>
          <a:chExt cx="0" cy="0"/>
        </a:xfrm>
      </p:grpSpPr>
      <p:sp>
        <p:nvSpPr>
          <p:cNvPr id="4" name="Rectangle 3"/>
          <p:cNvSpPr/>
          <p:nvPr userDrawn="1"/>
        </p:nvSpPr>
        <p:spPr>
          <a:xfrm flipV="1">
            <a:off x="0" y="9014"/>
            <a:ext cx="9144000" cy="2372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7538146" y="23329"/>
            <a:ext cx="1605854" cy="215444"/>
          </a:xfrm>
          <a:prstGeom prst="rect">
            <a:avLst/>
          </a:prstGeom>
          <a:noFill/>
        </p:spPr>
        <p:txBody>
          <a:bodyPr wrap="square" lIns="0" rIns="274320" rtlCol="0" anchor="ctr" anchorCtr="0">
            <a:spAutoFit/>
          </a:bodyPr>
          <a:lstStyle/>
          <a:p>
            <a:pPr algn="r"/>
            <a:r>
              <a:rPr lang="en-US" sz="800" dirty="0">
                <a:solidFill>
                  <a:srgbClr val="7F7F7F"/>
                </a:solidFill>
              </a:rPr>
              <a:t>OUR SHARED SEAS 2019</a:t>
            </a:r>
          </a:p>
        </p:txBody>
      </p:sp>
      <p:sp>
        <p:nvSpPr>
          <p:cNvPr id="7" name="Rectangle 6"/>
          <p:cNvSpPr/>
          <p:nvPr userDrawn="1"/>
        </p:nvSpPr>
        <p:spPr>
          <a:xfrm>
            <a:off x="0" y="0"/>
            <a:ext cx="276397" cy="230832"/>
          </a:xfrm>
          <a:prstGeom prst="rect">
            <a:avLst/>
          </a:prstGeom>
          <a:solidFill>
            <a:schemeClr val="accent3"/>
          </a:solidFill>
        </p:spPr>
        <p:txBody>
          <a:bodyPr wrap="square">
            <a:spAutoFit/>
          </a:bodyPr>
          <a:lstStyle/>
          <a:p>
            <a:pPr algn="ctr"/>
            <a:r>
              <a:rPr lang="en-US" sz="900" b="1" dirty="0">
                <a:solidFill>
                  <a:schemeClr val="bg1"/>
                </a:solidFill>
              </a:rPr>
              <a:t>3</a:t>
            </a:r>
          </a:p>
        </p:txBody>
      </p:sp>
      <p:sp>
        <p:nvSpPr>
          <p:cNvPr id="8" name="Title 1"/>
          <p:cNvSpPr>
            <a:spLocks noGrp="1"/>
          </p:cNvSpPr>
          <p:nvPr>
            <p:ph type="title" hasCustomPrompt="1"/>
          </p:nvPr>
        </p:nvSpPr>
        <p:spPr>
          <a:xfrm>
            <a:off x="358632" y="-922"/>
            <a:ext cx="7088144" cy="247144"/>
          </a:xfrm>
        </p:spPr>
        <p:txBody>
          <a:bodyPr>
            <a:normAutofit/>
          </a:bodyPr>
          <a:lstStyle>
            <a:lvl1pPr algn="l">
              <a:defRPr sz="900" b="0" baseline="0"/>
            </a:lvl1pPr>
          </a:lstStyle>
          <a:p>
            <a:r>
              <a:rPr lang="en-US"/>
              <a:t>Aquaculture  :  Section Name</a:t>
            </a:r>
          </a:p>
        </p:txBody>
      </p:sp>
      <p:sp>
        <p:nvSpPr>
          <p:cNvPr id="11" name="Rectangle 10"/>
          <p:cNvSpPr/>
          <p:nvPr userDrawn="1"/>
        </p:nvSpPr>
        <p:spPr>
          <a:xfrm flipV="1">
            <a:off x="0" y="5829546"/>
            <a:ext cx="9144000" cy="102845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a:spLocks noGrp="1"/>
          </p:cNvSpPr>
          <p:nvPr>
            <p:ph type="subTitle" idx="1" hasCustomPrompt="1"/>
          </p:nvPr>
        </p:nvSpPr>
        <p:spPr>
          <a:xfrm>
            <a:off x="1" y="5829547"/>
            <a:ext cx="8342214" cy="1028451"/>
          </a:xfrm>
        </p:spPr>
        <p:txBody>
          <a:bodyPr lIns="457200" anchor="ctr" anchorCtr="0">
            <a:normAutofit/>
          </a:bodyPr>
          <a:lstStyle>
            <a:lvl1pPr marL="0" indent="0" algn="l">
              <a:buNone/>
              <a:defRPr sz="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ts val="0"/>
              </a:spcBef>
            </a:pPr>
            <a:r>
              <a:rPr lang="en-US" dirty="0">
                <a:solidFill>
                  <a:schemeClr val="bg1">
                    <a:lumMod val="50000"/>
                  </a:schemeClr>
                </a:solidFill>
              </a:rPr>
              <a:t>Caption source text</a:t>
            </a:r>
          </a:p>
        </p:txBody>
      </p:sp>
      <p:sp>
        <p:nvSpPr>
          <p:cNvPr id="13" name="Slide Number Placeholder 5"/>
          <p:cNvSpPr>
            <a:spLocks noGrp="1"/>
          </p:cNvSpPr>
          <p:nvPr>
            <p:ph type="sldNum" sz="quarter" idx="4"/>
          </p:nvPr>
        </p:nvSpPr>
        <p:spPr>
          <a:xfrm>
            <a:off x="8424450" y="5829549"/>
            <a:ext cx="719550" cy="1028449"/>
          </a:xfrm>
          <a:prstGeom prst="rect">
            <a:avLst/>
          </a:prstGeom>
        </p:spPr>
        <p:txBody>
          <a:bodyPr rIns="274320" anchor="ctr" anchorCtr="0"/>
          <a:lstStyle>
            <a:lvl1pPr algn="r">
              <a:defRPr sz="800">
                <a:solidFill>
                  <a:srgbClr val="7F7F7F"/>
                </a:solidFill>
              </a:defRPr>
            </a:lvl1pPr>
          </a:lstStyle>
          <a:p>
            <a:fld id="{EDC524C0-D0C0-9D4B-B8B5-9964722959C4}" type="slidenum">
              <a:rPr lang="en-US" smtClean="0"/>
              <a:pPr/>
              <a:t>‹#›</a:t>
            </a:fld>
            <a:endParaRPr lang="en-US" dirty="0"/>
          </a:p>
        </p:txBody>
      </p:sp>
    </p:spTree>
    <p:extLst>
      <p:ext uri="{BB962C8B-B14F-4D97-AF65-F5344CB8AC3E}">
        <p14:creationId xmlns:p14="http://schemas.microsoft.com/office/powerpoint/2010/main" val="345684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de slides">
    <p:spTree>
      <p:nvGrpSpPr>
        <p:cNvPr id="1" name=""/>
        <p:cNvGrpSpPr/>
        <p:nvPr/>
      </p:nvGrpSpPr>
      <p:grpSpPr>
        <a:xfrm>
          <a:off x="0" y="0"/>
          <a:ext cx="0" cy="0"/>
          <a:chOff x="0" y="0"/>
          <a:chExt cx="0" cy="0"/>
        </a:xfrm>
      </p:grpSpPr>
      <p:sp>
        <p:nvSpPr>
          <p:cNvPr id="3" name="Rectangle 2"/>
          <p:cNvSpPr/>
          <p:nvPr userDrawn="1"/>
        </p:nvSpPr>
        <p:spPr>
          <a:xfrm flipV="1">
            <a:off x="0" y="9014"/>
            <a:ext cx="9144000" cy="2372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276397" cy="230832"/>
          </a:xfrm>
          <a:prstGeom prst="rect">
            <a:avLst/>
          </a:prstGeom>
          <a:solidFill>
            <a:schemeClr val="accent4"/>
          </a:solidFill>
        </p:spPr>
        <p:txBody>
          <a:bodyPr wrap="square">
            <a:spAutoFit/>
          </a:bodyPr>
          <a:lstStyle/>
          <a:p>
            <a:pPr algn="ctr"/>
            <a:r>
              <a:rPr lang="en-US" sz="900" b="1" dirty="0">
                <a:solidFill>
                  <a:schemeClr val="bg1"/>
                </a:solidFill>
              </a:rPr>
              <a:t>4</a:t>
            </a:r>
          </a:p>
        </p:txBody>
      </p:sp>
      <p:sp>
        <p:nvSpPr>
          <p:cNvPr id="7" name="Title 1"/>
          <p:cNvSpPr>
            <a:spLocks noGrp="1"/>
          </p:cNvSpPr>
          <p:nvPr>
            <p:ph type="title" hasCustomPrompt="1"/>
          </p:nvPr>
        </p:nvSpPr>
        <p:spPr>
          <a:xfrm>
            <a:off x="358632" y="-922"/>
            <a:ext cx="7088144" cy="247144"/>
          </a:xfrm>
        </p:spPr>
        <p:txBody>
          <a:bodyPr>
            <a:normAutofit/>
          </a:bodyPr>
          <a:lstStyle>
            <a:lvl1pPr algn="l">
              <a:defRPr sz="1000" b="0" baseline="0"/>
            </a:lvl1pPr>
          </a:lstStyle>
          <a:p>
            <a:r>
              <a:rPr lang="en-US"/>
              <a:t>Trade  :  Section Name</a:t>
            </a:r>
          </a:p>
        </p:txBody>
      </p:sp>
      <p:sp>
        <p:nvSpPr>
          <p:cNvPr id="14" name="TextBox 13"/>
          <p:cNvSpPr txBox="1"/>
          <p:nvPr userDrawn="1"/>
        </p:nvSpPr>
        <p:spPr>
          <a:xfrm>
            <a:off x="7538146" y="23330"/>
            <a:ext cx="1605854" cy="215444"/>
          </a:xfrm>
          <a:prstGeom prst="rect">
            <a:avLst/>
          </a:prstGeom>
          <a:noFill/>
        </p:spPr>
        <p:txBody>
          <a:bodyPr wrap="square" lIns="0" rIns="274320" rtlCol="0" anchor="ctr" anchorCtr="0">
            <a:spAutoFit/>
          </a:bodyPr>
          <a:lstStyle/>
          <a:p>
            <a:pPr algn="r"/>
            <a:r>
              <a:rPr lang="en-US" sz="800" dirty="0">
                <a:solidFill>
                  <a:srgbClr val="7F7F7F"/>
                </a:solidFill>
              </a:rPr>
              <a:t>OUR SHARED SEAS 2019</a:t>
            </a:r>
          </a:p>
        </p:txBody>
      </p:sp>
      <p:sp>
        <p:nvSpPr>
          <p:cNvPr id="15" name="Rectangle 14"/>
          <p:cNvSpPr/>
          <p:nvPr userDrawn="1"/>
        </p:nvSpPr>
        <p:spPr>
          <a:xfrm flipV="1">
            <a:off x="0" y="5829546"/>
            <a:ext cx="9144000" cy="102845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hasCustomPrompt="1"/>
          </p:nvPr>
        </p:nvSpPr>
        <p:spPr>
          <a:xfrm>
            <a:off x="1" y="5829547"/>
            <a:ext cx="8342214" cy="1028451"/>
          </a:xfrm>
        </p:spPr>
        <p:txBody>
          <a:bodyPr lIns="457200" anchor="ctr" anchorCtr="0">
            <a:normAutofit/>
          </a:bodyPr>
          <a:lstStyle>
            <a:lvl1pPr marL="0" indent="0" algn="l">
              <a:buNone/>
              <a:defRPr sz="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ts val="0"/>
              </a:spcBef>
            </a:pPr>
            <a:r>
              <a:rPr lang="en-US" dirty="0">
                <a:solidFill>
                  <a:schemeClr val="bg1">
                    <a:lumMod val="50000"/>
                  </a:schemeClr>
                </a:solidFill>
              </a:rPr>
              <a:t>Caption source text</a:t>
            </a:r>
          </a:p>
        </p:txBody>
      </p:sp>
      <p:sp>
        <p:nvSpPr>
          <p:cNvPr id="17" name="Slide Number Placeholder 5"/>
          <p:cNvSpPr>
            <a:spLocks noGrp="1"/>
          </p:cNvSpPr>
          <p:nvPr>
            <p:ph type="sldNum" sz="quarter" idx="4"/>
          </p:nvPr>
        </p:nvSpPr>
        <p:spPr>
          <a:xfrm>
            <a:off x="8424450" y="5829549"/>
            <a:ext cx="719550" cy="1028449"/>
          </a:xfrm>
          <a:prstGeom prst="rect">
            <a:avLst/>
          </a:prstGeom>
        </p:spPr>
        <p:txBody>
          <a:bodyPr rIns="274320" anchor="ctr" anchorCtr="0"/>
          <a:lstStyle>
            <a:lvl1pPr algn="r">
              <a:defRPr sz="800">
                <a:solidFill>
                  <a:srgbClr val="7F7F7F"/>
                </a:solidFill>
              </a:defRPr>
            </a:lvl1pPr>
          </a:lstStyle>
          <a:p>
            <a:fld id="{EDC524C0-D0C0-9D4B-B8B5-9964722959C4}" type="slidenum">
              <a:rPr lang="en-US" smtClean="0"/>
              <a:pPr/>
              <a:t>‹#›</a:t>
            </a:fld>
            <a:endParaRPr lang="en-US" dirty="0"/>
          </a:p>
        </p:txBody>
      </p:sp>
    </p:spTree>
    <p:extLst>
      <p:ext uri="{BB962C8B-B14F-4D97-AF65-F5344CB8AC3E}">
        <p14:creationId xmlns:p14="http://schemas.microsoft.com/office/powerpoint/2010/main" val="33777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man Stressors slides">
    <p:spTree>
      <p:nvGrpSpPr>
        <p:cNvPr id="1" name=""/>
        <p:cNvGrpSpPr/>
        <p:nvPr/>
      </p:nvGrpSpPr>
      <p:grpSpPr>
        <a:xfrm>
          <a:off x="0" y="0"/>
          <a:ext cx="0" cy="0"/>
          <a:chOff x="0" y="0"/>
          <a:chExt cx="0" cy="0"/>
        </a:xfrm>
      </p:grpSpPr>
      <p:sp>
        <p:nvSpPr>
          <p:cNvPr id="3" name="Rectangle 2"/>
          <p:cNvSpPr/>
          <p:nvPr userDrawn="1"/>
        </p:nvSpPr>
        <p:spPr>
          <a:xfrm flipV="1">
            <a:off x="0" y="9014"/>
            <a:ext cx="9144000" cy="2372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276397" cy="230832"/>
          </a:xfrm>
          <a:prstGeom prst="rect">
            <a:avLst/>
          </a:prstGeom>
          <a:solidFill>
            <a:schemeClr val="accent5"/>
          </a:solidFill>
        </p:spPr>
        <p:txBody>
          <a:bodyPr wrap="square">
            <a:spAutoFit/>
          </a:bodyPr>
          <a:lstStyle/>
          <a:p>
            <a:pPr algn="ctr"/>
            <a:r>
              <a:rPr lang="en-US" sz="900" b="1" dirty="0">
                <a:solidFill>
                  <a:schemeClr val="bg1"/>
                </a:solidFill>
              </a:rPr>
              <a:t>5</a:t>
            </a:r>
          </a:p>
        </p:txBody>
      </p:sp>
      <p:sp>
        <p:nvSpPr>
          <p:cNvPr id="7" name="Title 1"/>
          <p:cNvSpPr txBox="1">
            <a:spLocks/>
          </p:cNvSpPr>
          <p:nvPr userDrawn="1"/>
        </p:nvSpPr>
        <p:spPr>
          <a:xfrm>
            <a:off x="358632" y="-922"/>
            <a:ext cx="7088144" cy="2471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000" b="0" kern="1200" baseline="0">
                <a:solidFill>
                  <a:schemeClr val="tx1"/>
                </a:solidFill>
                <a:latin typeface="+mj-lt"/>
                <a:ea typeface="+mj-ea"/>
                <a:cs typeface="+mj-cs"/>
              </a:defRPr>
            </a:lvl1pPr>
          </a:lstStyle>
          <a:p>
            <a:r>
              <a:rPr lang="en-US" sz="900"/>
              <a:t>Human</a:t>
            </a:r>
            <a:r>
              <a:rPr lang="en-US" sz="900" baseline="0"/>
              <a:t> Stressors</a:t>
            </a:r>
            <a:r>
              <a:rPr lang="en-US" sz="900"/>
              <a:t>  :  Section Name</a:t>
            </a:r>
          </a:p>
        </p:txBody>
      </p:sp>
      <p:sp>
        <p:nvSpPr>
          <p:cNvPr id="13" name="TextBox 12"/>
          <p:cNvSpPr txBox="1"/>
          <p:nvPr userDrawn="1"/>
        </p:nvSpPr>
        <p:spPr>
          <a:xfrm>
            <a:off x="7538146" y="23330"/>
            <a:ext cx="1605854" cy="215444"/>
          </a:xfrm>
          <a:prstGeom prst="rect">
            <a:avLst/>
          </a:prstGeom>
          <a:noFill/>
        </p:spPr>
        <p:txBody>
          <a:bodyPr wrap="square" lIns="0" rIns="274320" rtlCol="0" anchor="ctr" anchorCtr="0">
            <a:spAutoFit/>
          </a:bodyPr>
          <a:lstStyle/>
          <a:p>
            <a:pPr algn="r"/>
            <a:r>
              <a:rPr lang="en-US" sz="800" dirty="0">
                <a:solidFill>
                  <a:srgbClr val="7F7F7F"/>
                </a:solidFill>
              </a:rPr>
              <a:t>OUR SHARED SEAS 2019</a:t>
            </a:r>
          </a:p>
        </p:txBody>
      </p:sp>
      <p:sp>
        <p:nvSpPr>
          <p:cNvPr id="14" name="Rectangle 13"/>
          <p:cNvSpPr/>
          <p:nvPr userDrawn="1"/>
        </p:nvSpPr>
        <p:spPr>
          <a:xfrm flipV="1">
            <a:off x="0" y="5829546"/>
            <a:ext cx="9144000" cy="102845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ubtitle 2"/>
          <p:cNvSpPr>
            <a:spLocks noGrp="1"/>
          </p:cNvSpPr>
          <p:nvPr>
            <p:ph type="subTitle" idx="1" hasCustomPrompt="1"/>
          </p:nvPr>
        </p:nvSpPr>
        <p:spPr>
          <a:xfrm>
            <a:off x="1" y="5829547"/>
            <a:ext cx="8342214" cy="1028451"/>
          </a:xfrm>
        </p:spPr>
        <p:txBody>
          <a:bodyPr lIns="457200" anchor="ctr" anchorCtr="0">
            <a:normAutofit/>
          </a:bodyPr>
          <a:lstStyle>
            <a:lvl1pPr marL="0" indent="0" algn="l">
              <a:buNone/>
              <a:defRPr sz="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ts val="0"/>
              </a:spcBef>
            </a:pPr>
            <a:r>
              <a:rPr lang="en-US" dirty="0">
                <a:solidFill>
                  <a:schemeClr val="bg1">
                    <a:lumMod val="50000"/>
                  </a:schemeClr>
                </a:solidFill>
              </a:rPr>
              <a:t>Caption source text</a:t>
            </a:r>
          </a:p>
        </p:txBody>
      </p:sp>
      <p:sp>
        <p:nvSpPr>
          <p:cNvPr id="16" name="Slide Number Placeholder 5"/>
          <p:cNvSpPr>
            <a:spLocks noGrp="1"/>
          </p:cNvSpPr>
          <p:nvPr>
            <p:ph type="sldNum" sz="quarter" idx="4"/>
          </p:nvPr>
        </p:nvSpPr>
        <p:spPr>
          <a:xfrm>
            <a:off x="8424450" y="5829549"/>
            <a:ext cx="719550" cy="1028449"/>
          </a:xfrm>
          <a:prstGeom prst="rect">
            <a:avLst/>
          </a:prstGeom>
        </p:spPr>
        <p:txBody>
          <a:bodyPr rIns="274320" anchor="ctr" anchorCtr="0"/>
          <a:lstStyle>
            <a:lvl1pPr algn="r">
              <a:defRPr sz="800">
                <a:solidFill>
                  <a:srgbClr val="7F7F7F"/>
                </a:solidFill>
              </a:defRPr>
            </a:lvl1pPr>
          </a:lstStyle>
          <a:p>
            <a:fld id="{EDC524C0-D0C0-9D4B-B8B5-9964722959C4}" type="slidenum">
              <a:rPr lang="en-US" smtClean="0"/>
              <a:pPr/>
              <a:t>‹#›</a:t>
            </a:fld>
            <a:endParaRPr lang="en-US" dirty="0"/>
          </a:p>
        </p:txBody>
      </p:sp>
    </p:spTree>
    <p:extLst>
      <p:ext uri="{BB962C8B-B14F-4D97-AF65-F5344CB8AC3E}">
        <p14:creationId xmlns:p14="http://schemas.microsoft.com/office/powerpoint/2010/main" val="390089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PAs slides">
    <p:spTree>
      <p:nvGrpSpPr>
        <p:cNvPr id="1" name=""/>
        <p:cNvGrpSpPr/>
        <p:nvPr/>
      </p:nvGrpSpPr>
      <p:grpSpPr>
        <a:xfrm>
          <a:off x="0" y="0"/>
          <a:ext cx="0" cy="0"/>
          <a:chOff x="0" y="0"/>
          <a:chExt cx="0" cy="0"/>
        </a:xfrm>
      </p:grpSpPr>
      <p:sp>
        <p:nvSpPr>
          <p:cNvPr id="3" name="Rectangle 2"/>
          <p:cNvSpPr/>
          <p:nvPr userDrawn="1"/>
        </p:nvSpPr>
        <p:spPr>
          <a:xfrm flipV="1">
            <a:off x="0" y="9014"/>
            <a:ext cx="9144000" cy="2372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276397" cy="230832"/>
          </a:xfrm>
          <a:prstGeom prst="rect">
            <a:avLst/>
          </a:prstGeom>
          <a:solidFill>
            <a:schemeClr val="accent6"/>
          </a:solidFill>
        </p:spPr>
        <p:txBody>
          <a:bodyPr wrap="square">
            <a:spAutoFit/>
          </a:bodyPr>
          <a:lstStyle/>
          <a:p>
            <a:pPr algn="ctr"/>
            <a:r>
              <a:rPr lang="en-US" sz="900" b="1" dirty="0">
                <a:solidFill>
                  <a:schemeClr val="bg1"/>
                </a:solidFill>
              </a:rPr>
              <a:t>6</a:t>
            </a:r>
          </a:p>
        </p:txBody>
      </p:sp>
      <p:sp>
        <p:nvSpPr>
          <p:cNvPr id="7" name="Title 1"/>
          <p:cNvSpPr txBox="1">
            <a:spLocks/>
          </p:cNvSpPr>
          <p:nvPr userDrawn="1"/>
        </p:nvSpPr>
        <p:spPr>
          <a:xfrm>
            <a:off x="358632" y="-922"/>
            <a:ext cx="7088144" cy="2471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000" b="0" kern="1200" baseline="0">
                <a:solidFill>
                  <a:schemeClr val="tx1"/>
                </a:solidFill>
                <a:latin typeface="+mj-lt"/>
                <a:ea typeface="+mj-ea"/>
                <a:cs typeface="+mj-cs"/>
              </a:defRPr>
            </a:lvl1pPr>
          </a:lstStyle>
          <a:p>
            <a:r>
              <a:rPr lang="en-US" sz="900"/>
              <a:t>Marine</a:t>
            </a:r>
            <a:r>
              <a:rPr lang="en-US" sz="900" baseline="0"/>
              <a:t> Protected Areas</a:t>
            </a:r>
            <a:r>
              <a:rPr lang="en-US" sz="900"/>
              <a:t>  :  Section Name</a:t>
            </a:r>
          </a:p>
        </p:txBody>
      </p:sp>
      <p:sp>
        <p:nvSpPr>
          <p:cNvPr id="13" name="TextBox 12"/>
          <p:cNvSpPr txBox="1"/>
          <p:nvPr userDrawn="1"/>
        </p:nvSpPr>
        <p:spPr>
          <a:xfrm>
            <a:off x="7538146" y="23330"/>
            <a:ext cx="1605854" cy="215444"/>
          </a:xfrm>
          <a:prstGeom prst="rect">
            <a:avLst/>
          </a:prstGeom>
          <a:noFill/>
        </p:spPr>
        <p:txBody>
          <a:bodyPr wrap="square" lIns="0" rIns="274320" rtlCol="0" anchor="ctr" anchorCtr="0">
            <a:spAutoFit/>
          </a:bodyPr>
          <a:lstStyle/>
          <a:p>
            <a:pPr algn="r"/>
            <a:r>
              <a:rPr lang="en-US" sz="800" dirty="0">
                <a:solidFill>
                  <a:srgbClr val="7F7F7F"/>
                </a:solidFill>
              </a:rPr>
              <a:t>OUR SHARED SEAS 2018</a:t>
            </a:r>
          </a:p>
        </p:txBody>
      </p:sp>
      <p:sp>
        <p:nvSpPr>
          <p:cNvPr id="14" name="Rectangle 13"/>
          <p:cNvSpPr/>
          <p:nvPr userDrawn="1"/>
        </p:nvSpPr>
        <p:spPr>
          <a:xfrm flipV="1">
            <a:off x="0" y="5829546"/>
            <a:ext cx="9144000" cy="102845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ubtitle 2"/>
          <p:cNvSpPr>
            <a:spLocks noGrp="1"/>
          </p:cNvSpPr>
          <p:nvPr>
            <p:ph type="subTitle" idx="1" hasCustomPrompt="1"/>
          </p:nvPr>
        </p:nvSpPr>
        <p:spPr>
          <a:xfrm>
            <a:off x="1" y="5829547"/>
            <a:ext cx="8342214" cy="1028451"/>
          </a:xfrm>
        </p:spPr>
        <p:txBody>
          <a:bodyPr lIns="457200" anchor="ctr" anchorCtr="0">
            <a:normAutofit/>
          </a:bodyPr>
          <a:lstStyle>
            <a:lvl1pPr marL="0" indent="0" algn="l">
              <a:buNone/>
              <a:defRPr sz="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ts val="0"/>
              </a:spcBef>
            </a:pPr>
            <a:r>
              <a:rPr lang="en-US" dirty="0">
                <a:solidFill>
                  <a:schemeClr val="bg1">
                    <a:lumMod val="50000"/>
                  </a:schemeClr>
                </a:solidFill>
              </a:rPr>
              <a:t>Caption source text</a:t>
            </a:r>
          </a:p>
        </p:txBody>
      </p:sp>
      <p:sp>
        <p:nvSpPr>
          <p:cNvPr id="16" name="Slide Number Placeholder 5"/>
          <p:cNvSpPr>
            <a:spLocks noGrp="1"/>
          </p:cNvSpPr>
          <p:nvPr>
            <p:ph type="sldNum" sz="quarter" idx="4"/>
          </p:nvPr>
        </p:nvSpPr>
        <p:spPr>
          <a:xfrm>
            <a:off x="8424450" y="5829549"/>
            <a:ext cx="719550" cy="1028449"/>
          </a:xfrm>
          <a:prstGeom prst="rect">
            <a:avLst/>
          </a:prstGeom>
        </p:spPr>
        <p:txBody>
          <a:bodyPr rIns="274320" anchor="ctr" anchorCtr="0"/>
          <a:lstStyle>
            <a:lvl1pPr algn="r">
              <a:defRPr sz="800">
                <a:solidFill>
                  <a:srgbClr val="7F7F7F"/>
                </a:solidFill>
              </a:defRPr>
            </a:lvl1pPr>
          </a:lstStyle>
          <a:p>
            <a:fld id="{EDC524C0-D0C0-9D4B-B8B5-9964722959C4}" type="slidenum">
              <a:rPr lang="en-US" smtClean="0"/>
              <a:pPr/>
              <a:t>‹#›</a:t>
            </a:fld>
            <a:endParaRPr lang="en-US" dirty="0"/>
          </a:p>
        </p:txBody>
      </p:sp>
    </p:spTree>
    <p:extLst>
      <p:ext uri="{BB962C8B-B14F-4D97-AF65-F5344CB8AC3E}">
        <p14:creationId xmlns:p14="http://schemas.microsoft.com/office/powerpoint/2010/main" val="3074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nding slides">
    <p:spTree>
      <p:nvGrpSpPr>
        <p:cNvPr id="1" name=""/>
        <p:cNvGrpSpPr/>
        <p:nvPr/>
      </p:nvGrpSpPr>
      <p:grpSpPr>
        <a:xfrm>
          <a:off x="0" y="0"/>
          <a:ext cx="0" cy="0"/>
          <a:chOff x="0" y="0"/>
          <a:chExt cx="0" cy="0"/>
        </a:xfrm>
      </p:grpSpPr>
      <p:sp>
        <p:nvSpPr>
          <p:cNvPr id="3" name="Rectangle 2"/>
          <p:cNvSpPr/>
          <p:nvPr userDrawn="1"/>
        </p:nvSpPr>
        <p:spPr>
          <a:xfrm flipV="1">
            <a:off x="0" y="9014"/>
            <a:ext cx="9144000" cy="2372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276397" cy="230832"/>
          </a:xfrm>
          <a:prstGeom prst="rect">
            <a:avLst/>
          </a:prstGeom>
          <a:solidFill>
            <a:srgbClr val="008200"/>
          </a:solidFill>
        </p:spPr>
        <p:txBody>
          <a:bodyPr wrap="square">
            <a:spAutoFit/>
          </a:bodyPr>
          <a:lstStyle/>
          <a:p>
            <a:pPr algn="ctr"/>
            <a:r>
              <a:rPr lang="en-US" sz="900" b="1" dirty="0">
                <a:solidFill>
                  <a:schemeClr val="bg1"/>
                </a:solidFill>
              </a:rPr>
              <a:t>7</a:t>
            </a:r>
          </a:p>
        </p:txBody>
      </p:sp>
      <p:sp>
        <p:nvSpPr>
          <p:cNvPr id="7" name="Title 1"/>
          <p:cNvSpPr txBox="1">
            <a:spLocks/>
          </p:cNvSpPr>
          <p:nvPr userDrawn="1"/>
        </p:nvSpPr>
        <p:spPr>
          <a:xfrm>
            <a:off x="358632" y="-922"/>
            <a:ext cx="7088144" cy="2471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000" b="0" kern="1200" baseline="0">
                <a:solidFill>
                  <a:schemeClr val="tx1"/>
                </a:solidFill>
                <a:latin typeface="+mj-lt"/>
                <a:ea typeface="+mj-ea"/>
                <a:cs typeface="+mj-cs"/>
              </a:defRPr>
            </a:lvl1pPr>
          </a:lstStyle>
          <a:p>
            <a:r>
              <a:rPr lang="en-US" sz="900"/>
              <a:t>Funding  :  Section Name</a:t>
            </a:r>
          </a:p>
        </p:txBody>
      </p:sp>
      <p:sp>
        <p:nvSpPr>
          <p:cNvPr id="13" name="TextBox 12"/>
          <p:cNvSpPr txBox="1"/>
          <p:nvPr userDrawn="1"/>
        </p:nvSpPr>
        <p:spPr>
          <a:xfrm>
            <a:off x="7538146" y="23330"/>
            <a:ext cx="1605854" cy="215444"/>
          </a:xfrm>
          <a:prstGeom prst="rect">
            <a:avLst/>
          </a:prstGeom>
          <a:noFill/>
        </p:spPr>
        <p:txBody>
          <a:bodyPr wrap="square" lIns="0" rIns="274320" rtlCol="0" anchor="ctr" anchorCtr="0">
            <a:spAutoFit/>
          </a:bodyPr>
          <a:lstStyle/>
          <a:p>
            <a:pPr algn="r"/>
            <a:r>
              <a:rPr lang="en-US" sz="800" dirty="0">
                <a:solidFill>
                  <a:srgbClr val="7F7F7F"/>
                </a:solidFill>
              </a:rPr>
              <a:t>OUR SHARED SEAS 2018</a:t>
            </a:r>
          </a:p>
        </p:txBody>
      </p:sp>
      <p:sp>
        <p:nvSpPr>
          <p:cNvPr id="14" name="Rectangle 13"/>
          <p:cNvSpPr/>
          <p:nvPr userDrawn="1"/>
        </p:nvSpPr>
        <p:spPr>
          <a:xfrm flipV="1">
            <a:off x="0" y="5829546"/>
            <a:ext cx="9144000" cy="102845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ubtitle 2"/>
          <p:cNvSpPr>
            <a:spLocks noGrp="1"/>
          </p:cNvSpPr>
          <p:nvPr>
            <p:ph type="subTitle" idx="1" hasCustomPrompt="1"/>
          </p:nvPr>
        </p:nvSpPr>
        <p:spPr>
          <a:xfrm>
            <a:off x="1" y="5829547"/>
            <a:ext cx="8342214" cy="1028451"/>
          </a:xfrm>
        </p:spPr>
        <p:txBody>
          <a:bodyPr lIns="457200" anchor="ctr" anchorCtr="0">
            <a:normAutofit/>
          </a:bodyPr>
          <a:lstStyle>
            <a:lvl1pPr marL="0" indent="0" algn="l">
              <a:buNone/>
              <a:defRPr sz="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ts val="0"/>
              </a:spcBef>
            </a:pPr>
            <a:r>
              <a:rPr lang="en-US" dirty="0">
                <a:solidFill>
                  <a:schemeClr val="bg1">
                    <a:lumMod val="50000"/>
                  </a:schemeClr>
                </a:solidFill>
              </a:rPr>
              <a:t>Caption source text</a:t>
            </a:r>
          </a:p>
        </p:txBody>
      </p:sp>
      <p:sp>
        <p:nvSpPr>
          <p:cNvPr id="16" name="Slide Number Placeholder 5"/>
          <p:cNvSpPr>
            <a:spLocks noGrp="1"/>
          </p:cNvSpPr>
          <p:nvPr>
            <p:ph type="sldNum" sz="quarter" idx="4"/>
          </p:nvPr>
        </p:nvSpPr>
        <p:spPr>
          <a:xfrm>
            <a:off x="8424450" y="5829549"/>
            <a:ext cx="719550" cy="1028449"/>
          </a:xfrm>
          <a:prstGeom prst="rect">
            <a:avLst/>
          </a:prstGeom>
        </p:spPr>
        <p:txBody>
          <a:bodyPr rIns="274320" anchor="ctr" anchorCtr="0"/>
          <a:lstStyle>
            <a:lvl1pPr algn="r">
              <a:defRPr sz="800">
                <a:solidFill>
                  <a:srgbClr val="7F7F7F"/>
                </a:solidFill>
              </a:defRPr>
            </a:lvl1pPr>
          </a:lstStyle>
          <a:p>
            <a:fld id="{EDC524C0-D0C0-9D4B-B8B5-9964722959C4}" type="slidenum">
              <a:rPr lang="en-US" smtClean="0"/>
              <a:pPr/>
              <a:t>‹#›</a:t>
            </a:fld>
            <a:endParaRPr lang="en-US" dirty="0"/>
          </a:p>
        </p:txBody>
      </p:sp>
    </p:spTree>
    <p:extLst>
      <p:ext uri="{BB962C8B-B14F-4D97-AF65-F5344CB8AC3E}">
        <p14:creationId xmlns:p14="http://schemas.microsoft.com/office/powerpoint/2010/main" val="3670109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39848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3"/>
          </p:nvPr>
        </p:nvSpPr>
        <p:spPr>
          <a:xfrm>
            <a:off x="457200" y="5939984"/>
            <a:ext cx="7706734" cy="781491"/>
          </a:xfrm>
          <a:prstGeom prst="rect">
            <a:avLst/>
          </a:prstGeom>
        </p:spPr>
        <p:txBody>
          <a:bodyPr vert="horz" lIns="91440" tIns="45720" rIns="91440" bIns="45720" rtlCol="0" anchor="ctr"/>
          <a:lstStyle>
            <a:lvl1pPr algn="l">
              <a:lnSpc>
                <a:spcPct val="100000"/>
              </a:lnSpc>
              <a:defRPr sz="800">
                <a:solidFill>
                  <a:schemeClr val="tx1">
                    <a:tint val="75000"/>
                  </a:schemeClr>
                </a:solidFill>
              </a:defRPr>
            </a:lvl1pPr>
          </a:lstStyle>
          <a:p>
            <a:endParaRPr lang="en-US"/>
          </a:p>
        </p:txBody>
      </p:sp>
      <p:sp>
        <p:nvSpPr>
          <p:cNvPr id="5" name="Slide Number Placeholder 4"/>
          <p:cNvSpPr>
            <a:spLocks noGrp="1"/>
          </p:cNvSpPr>
          <p:nvPr>
            <p:ph type="sldNum" sz="quarter" idx="4"/>
          </p:nvPr>
        </p:nvSpPr>
        <p:spPr>
          <a:xfrm>
            <a:off x="8468749" y="5939984"/>
            <a:ext cx="436099" cy="781491"/>
          </a:xfrm>
          <a:prstGeom prst="rect">
            <a:avLst/>
          </a:prstGeom>
        </p:spPr>
        <p:txBody>
          <a:bodyPr vert="horz" lIns="91440" tIns="45720" rIns="91440" bIns="45720" rtlCol="0" anchor="ctr"/>
          <a:lstStyle>
            <a:lvl1pPr algn="r">
              <a:defRPr sz="800">
                <a:solidFill>
                  <a:schemeClr val="tx1">
                    <a:tint val="75000"/>
                  </a:schemeClr>
                </a:solidFill>
              </a:defRPr>
            </a:lvl1pPr>
          </a:lstStyle>
          <a:p>
            <a:fld id="{D0D79AC4-38B7-8D47-A6E3-3B9491255C88}" type="slidenum">
              <a:rPr lang="en-US"/>
              <a:pPr/>
              <a:t>‹#›</a:t>
            </a:fld>
            <a:endParaRPr lang="en-US"/>
          </a:p>
        </p:txBody>
      </p:sp>
    </p:spTree>
    <p:extLst>
      <p:ext uri="{BB962C8B-B14F-4D97-AF65-F5344CB8AC3E}">
        <p14:creationId xmlns:p14="http://schemas.microsoft.com/office/powerpoint/2010/main" val="335060649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6" r:id="rId3"/>
    <p:sldLayoutId id="2147483657" r:id="rId4"/>
    <p:sldLayoutId id="2147483658" r:id="rId5"/>
    <p:sldLayoutId id="2147483659" r:id="rId6"/>
    <p:sldLayoutId id="2147483660" r:id="rId7"/>
    <p:sldLayoutId id="2147483661" r:id="rId8"/>
    <p:sldLayoutId id="2147483662" r:id="rId9"/>
    <p:sldLayoutId id="2147483664" r:id="rId10"/>
    <p:sldLayoutId id="2147483665" r:id="rId11"/>
  </p:sldLayoutIdLst>
  <p:hf hdr="0" ftr="0" dt="0"/>
  <p:txStyles>
    <p:titleStyle>
      <a:lvl1pPr algn="l" defTabSz="457200" rtl="0" eaLnBrk="1" latinLnBrk="0" hangingPunct="1">
        <a:spcBef>
          <a:spcPct val="0"/>
        </a:spcBef>
        <a:buNone/>
        <a:defRPr sz="1600" b="1" kern="1200">
          <a:solidFill>
            <a:srgbClr val="51515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100" kern="1200">
          <a:solidFill>
            <a:srgbClr val="515151"/>
          </a:solidFill>
          <a:latin typeface="+mn-lt"/>
          <a:ea typeface="+mn-ea"/>
          <a:cs typeface="+mn-cs"/>
        </a:defRPr>
      </a:lvl1pPr>
      <a:lvl2pPr marL="742950" indent="-285750" algn="l" defTabSz="457200" rtl="0" eaLnBrk="1" latinLnBrk="0" hangingPunct="1">
        <a:spcBef>
          <a:spcPct val="20000"/>
        </a:spcBef>
        <a:buFont typeface="Arial"/>
        <a:buChar char="–"/>
        <a:defRPr sz="1100" kern="1200">
          <a:solidFill>
            <a:srgbClr val="515151"/>
          </a:solidFill>
          <a:latin typeface="+mn-lt"/>
          <a:ea typeface="+mn-ea"/>
          <a:cs typeface="+mn-cs"/>
        </a:defRPr>
      </a:lvl2pPr>
      <a:lvl3pPr marL="1143000" indent="-228600" algn="l" defTabSz="457200" rtl="0" eaLnBrk="1" latinLnBrk="0" hangingPunct="1">
        <a:spcBef>
          <a:spcPct val="20000"/>
        </a:spcBef>
        <a:buFont typeface="Arial"/>
        <a:buChar char="•"/>
        <a:defRPr sz="1100" kern="1200">
          <a:solidFill>
            <a:srgbClr val="515151"/>
          </a:solidFill>
          <a:latin typeface="+mn-lt"/>
          <a:ea typeface="+mn-ea"/>
          <a:cs typeface="+mn-cs"/>
        </a:defRPr>
      </a:lvl3pPr>
      <a:lvl4pPr marL="1600200" indent="-228600" algn="l" defTabSz="457200" rtl="0" eaLnBrk="1" latinLnBrk="0" hangingPunct="1">
        <a:spcBef>
          <a:spcPct val="20000"/>
        </a:spcBef>
        <a:buFont typeface="Arial"/>
        <a:buChar char="–"/>
        <a:defRPr sz="1100" kern="1200">
          <a:solidFill>
            <a:srgbClr val="51515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rgbClr val="51515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seafoodwatch.org/seafood-recommendations/eco-certification"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s://www.ceaconsulting.com/" TargetMode="External"/><Relationship Id="rId5" Type="http://schemas.openxmlformats.org/officeDocument/2006/relationships/hyperlink" Target="https://www.packard.org/what-we-fund/ocean/" TargetMode="External"/><Relationship Id="rId4" Type="http://schemas.openxmlformats.org/officeDocument/2006/relationships/hyperlink" Target="http://www.oursharedsea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oursharedseas.pairsite.com/2019-update/fisheries/#footnote-13"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7DA23D-3880-46A5-B51C-1EAA55A40FE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82372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p:txBody>
          <a:bodyPr/>
          <a:lstStyle/>
          <a:p>
            <a:r>
              <a:rPr lang="en-US" dirty="0"/>
              <a:t>Fisheries: Management and Governance</a:t>
            </a:r>
          </a:p>
        </p:txBody>
      </p:sp>
      <p:sp>
        <p:nvSpPr>
          <p:cNvPr id="20" name="Slide Number Placeholder 19"/>
          <p:cNvSpPr>
            <a:spLocks noGrp="1"/>
          </p:cNvSpPr>
          <p:nvPr>
            <p:ph type="sldNum" sz="quarter" idx="13"/>
          </p:nvPr>
        </p:nvSpPr>
        <p:spPr/>
        <p:txBody>
          <a:bodyPr/>
          <a:lstStyle/>
          <a:p>
            <a:fld id="{EDC524C0-D0C0-9D4B-B8B5-9964722959C4}" type="slidenum">
              <a:rPr lang="en-US" smtClean="0"/>
              <a:pPr/>
              <a:t>10</a:t>
            </a:fld>
            <a:endParaRPr lang="en-US" dirty="0"/>
          </a:p>
        </p:txBody>
      </p:sp>
      <p:sp>
        <p:nvSpPr>
          <p:cNvPr id="14" name="Text Placeholder 13"/>
          <p:cNvSpPr>
            <a:spLocks noGrp="1"/>
          </p:cNvSpPr>
          <p:nvPr>
            <p:ph type="body" sz="quarter" idx="14"/>
          </p:nvPr>
        </p:nvSpPr>
        <p:spPr>
          <a:xfrm>
            <a:off x="354656" y="5939984"/>
            <a:ext cx="7951259" cy="916379"/>
          </a:xfrm>
        </p:spPr>
        <p:txBody>
          <a:bodyPr>
            <a:normAutofit/>
          </a:bodyPr>
          <a:lstStyle/>
          <a:p>
            <a:r>
              <a:rPr lang="en-US" dirty="0"/>
              <a:t>Countries without values for 2016 (indicated with an asterisk [*]) were not included in the baseline analysis. </a:t>
            </a:r>
          </a:p>
          <a:p>
            <a:r>
              <a:rPr lang="en-US" dirty="0"/>
              <a:t>Sources: Melnychuk, Michael C., E. Peterson, M. Elliott, and R. Hilborn. “Fisheries Management Impacts on Target Species Status.” </a:t>
            </a:r>
            <a:r>
              <a:rPr lang="en-US" i="1" dirty="0"/>
              <a:t>Proceedings of the National Academy of Sciences </a:t>
            </a:r>
            <a:r>
              <a:rPr lang="en-US" dirty="0"/>
              <a:t>114, no. 1 (January 3, 2017): 178–83. https://doi.org/10.1073/pnas.1609915114; Melnychuk, M., C. Ashbrook, M. Pons, R. Hilborn. “Assessing the effectiveness and recent changes in fisheries management systems of 28 fishing nations with the Fisheries Management Index survey.” University of Washington. August 27, 2018.</a:t>
            </a:r>
          </a:p>
        </p:txBody>
      </p:sp>
      <p:sp>
        <p:nvSpPr>
          <p:cNvPr id="10" name="Text Placeholder 9"/>
          <p:cNvSpPr>
            <a:spLocks noGrp="1"/>
          </p:cNvSpPr>
          <p:nvPr>
            <p:ph type="body" sz="quarter" idx="4294967295"/>
          </p:nvPr>
        </p:nvSpPr>
        <p:spPr>
          <a:xfrm>
            <a:off x="332733" y="899279"/>
            <a:ext cx="8456612" cy="1001713"/>
          </a:xfrm>
        </p:spPr>
        <p:txBody>
          <a:bodyPr/>
          <a:lstStyle/>
          <a:p>
            <a:pPr marL="0" indent="0">
              <a:buNone/>
            </a:pPr>
            <a:r>
              <a:rPr lang="en-US" dirty="0"/>
              <a:t>FMI scores continue to hold a strong positive correlation with GDP per capita and a negative correlation with capacity-enhancing subsidies. Between 2016 and 2018, there was relatively little change in the FMI scores of individual countries.</a:t>
            </a:r>
            <a:r>
              <a:rPr lang="en-US" b="1" baseline="30000" dirty="0"/>
              <a:t> </a:t>
            </a:r>
            <a:endParaRPr lang="en-US" dirty="0"/>
          </a:p>
        </p:txBody>
      </p:sp>
      <p:sp>
        <p:nvSpPr>
          <p:cNvPr id="9" name="Title 8"/>
          <p:cNvSpPr>
            <a:spLocks noGrp="1"/>
          </p:cNvSpPr>
          <p:nvPr>
            <p:ph type="title" idx="4294967295"/>
          </p:nvPr>
        </p:nvSpPr>
        <p:spPr>
          <a:xfrm>
            <a:off x="332733" y="386517"/>
            <a:ext cx="8456612" cy="434975"/>
          </a:xfrm>
        </p:spPr>
        <p:txBody>
          <a:bodyPr>
            <a:noAutofit/>
          </a:bodyPr>
          <a:lstStyle/>
          <a:p>
            <a:r>
              <a:rPr lang="en-US" dirty="0">
                <a:solidFill>
                  <a:schemeClr val="tx2"/>
                </a:solidFill>
              </a:rPr>
              <a:t>The Fisheries Management Index (FMI), which uses expert surveys to rate management effectiveness, found substantial variation in management globally.</a:t>
            </a:r>
          </a:p>
        </p:txBody>
      </p:sp>
      <p:pic>
        <p:nvPicPr>
          <p:cNvPr id="7" name="Picture 6">
            <a:extLst>
              <a:ext uri="{FF2B5EF4-FFF2-40B4-BE49-F238E27FC236}">
                <a16:creationId xmlns:a16="http://schemas.microsoft.com/office/drawing/2014/main" id="{BDC20303-A9D2-4262-B73C-D737A584D22E}"/>
              </a:ext>
            </a:extLst>
          </p:cNvPr>
          <p:cNvPicPr>
            <a:picLocks noChangeAspect="1"/>
          </p:cNvPicPr>
          <p:nvPr/>
        </p:nvPicPr>
        <p:blipFill rotWithShape="1">
          <a:blip r:embed="rId2">
            <a:extLst>
              <a:ext uri="{28A0092B-C50C-407E-A947-70E740481C1C}">
                <a14:useLocalDpi xmlns:a14="http://schemas.microsoft.com/office/drawing/2010/main" val="0"/>
              </a:ext>
            </a:extLst>
          </a:blip>
          <a:srcRect t="10408" b="6298"/>
          <a:stretch/>
        </p:blipFill>
        <p:spPr>
          <a:xfrm>
            <a:off x="374730" y="1774895"/>
            <a:ext cx="8715064" cy="3629515"/>
          </a:xfrm>
          <a:prstGeom prst="rect">
            <a:avLst/>
          </a:prstGeom>
        </p:spPr>
      </p:pic>
      <p:pic>
        <p:nvPicPr>
          <p:cNvPr id="8" name="Picture 7">
            <a:extLst>
              <a:ext uri="{FF2B5EF4-FFF2-40B4-BE49-F238E27FC236}">
                <a16:creationId xmlns:a16="http://schemas.microsoft.com/office/drawing/2014/main" id="{33CD0B9A-5819-489B-8AE3-80C5B11D916C}"/>
              </a:ext>
            </a:extLst>
          </p:cNvPr>
          <p:cNvPicPr>
            <a:picLocks noChangeAspect="1"/>
          </p:cNvPicPr>
          <p:nvPr/>
        </p:nvPicPr>
        <p:blipFill rotWithShape="1">
          <a:blip r:embed="rId2">
            <a:extLst>
              <a:ext uri="{28A0092B-C50C-407E-A947-70E740481C1C}">
                <a14:useLocalDpi xmlns:a14="http://schemas.microsoft.com/office/drawing/2010/main" val="0"/>
              </a:ext>
            </a:extLst>
          </a:blip>
          <a:srcRect l="36749" t="92423" r="33569" b="-754"/>
          <a:stretch/>
        </p:blipFill>
        <p:spPr>
          <a:xfrm>
            <a:off x="2947739" y="5164694"/>
            <a:ext cx="3837145" cy="538533"/>
          </a:xfrm>
          <a:prstGeom prst="rect">
            <a:avLst/>
          </a:prstGeom>
        </p:spPr>
      </p:pic>
      <p:sp>
        <p:nvSpPr>
          <p:cNvPr id="11" name="Rectangle 10">
            <a:extLst>
              <a:ext uri="{FF2B5EF4-FFF2-40B4-BE49-F238E27FC236}">
                <a16:creationId xmlns:a16="http://schemas.microsoft.com/office/drawing/2014/main" id="{B2D39711-A656-48EE-988D-931E1FFB5F72}"/>
              </a:ext>
            </a:extLst>
          </p:cNvPr>
          <p:cNvSpPr/>
          <p:nvPr/>
        </p:nvSpPr>
        <p:spPr>
          <a:xfrm>
            <a:off x="354655" y="1394907"/>
            <a:ext cx="3238387" cy="261610"/>
          </a:xfrm>
          <a:prstGeom prst="rect">
            <a:avLst/>
          </a:prstGeom>
        </p:spPr>
        <p:txBody>
          <a:bodyPr wrap="none">
            <a:spAutoFit/>
          </a:bodyPr>
          <a:lstStyle/>
          <a:p>
            <a:r>
              <a:rPr lang="en-US" sz="1100" b="1" dirty="0">
                <a:solidFill>
                  <a:schemeClr val="tx1">
                    <a:lumMod val="50000"/>
                  </a:schemeClr>
                </a:solidFill>
                <a:latin typeface="+mj-lt"/>
                <a:cs typeface="Calibri" panose="020F0502020204030204" pitchFamily="34" charset="0"/>
              </a:rPr>
              <a:t>Fisheries Management Index (2016 and 2018) </a:t>
            </a:r>
          </a:p>
        </p:txBody>
      </p:sp>
    </p:spTree>
    <p:extLst>
      <p:ext uri="{BB962C8B-B14F-4D97-AF65-F5344CB8AC3E}">
        <p14:creationId xmlns:p14="http://schemas.microsoft.com/office/powerpoint/2010/main" val="2330729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6AA5C4-B53B-4C57-A5DC-6C5079521635}"/>
              </a:ext>
            </a:extLst>
          </p:cNvPr>
          <p:cNvSpPr>
            <a:spLocks noGrp="1"/>
          </p:cNvSpPr>
          <p:nvPr>
            <p:ph type="body" sz="quarter" idx="11"/>
          </p:nvPr>
        </p:nvSpPr>
        <p:spPr/>
        <p:txBody>
          <a:bodyPr/>
          <a:lstStyle/>
          <a:p>
            <a:r>
              <a:rPr lang="en-US" dirty="0"/>
              <a:t>Fisheries: Management and Governance </a:t>
            </a:r>
          </a:p>
        </p:txBody>
      </p:sp>
      <p:sp>
        <p:nvSpPr>
          <p:cNvPr id="5" name="Slide Number Placeholder 4">
            <a:extLst>
              <a:ext uri="{FF2B5EF4-FFF2-40B4-BE49-F238E27FC236}">
                <a16:creationId xmlns:a16="http://schemas.microsoft.com/office/drawing/2014/main" id="{B41EC0C9-4863-4602-BF6B-C58AB41A4A2A}"/>
              </a:ext>
            </a:extLst>
          </p:cNvPr>
          <p:cNvSpPr>
            <a:spLocks noGrp="1"/>
          </p:cNvSpPr>
          <p:nvPr>
            <p:ph type="sldNum" sz="quarter" idx="13"/>
          </p:nvPr>
        </p:nvSpPr>
        <p:spPr/>
        <p:txBody>
          <a:bodyPr/>
          <a:lstStyle/>
          <a:p>
            <a:fld id="{D0D79AC4-38B7-8D47-A6E3-3B9491255C88}" type="slidenum">
              <a:rPr lang="en-US" smtClean="0"/>
              <a:pPr/>
              <a:t>11</a:t>
            </a:fld>
            <a:endParaRPr lang="en-US"/>
          </a:p>
        </p:txBody>
      </p:sp>
      <p:sp>
        <p:nvSpPr>
          <p:cNvPr id="6" name="Text Placeholder 5">
            <a:extLst>
              <a:ext uri="{FF2B5EF4-FFF2-40B4-BE49-F238E27FC236}">
                <a16:creationId xmlns:a16="http://schemas.microsoft.com/office/drawing/2014/main" id="{643C9ED5-B69C-43C5-A416-2579521933EA}"/>
              </a:ext>
            </a:extLst>
          </p:cNvPr>
          <p:cNvSpPr>
            <a:spLocks noGrp="1"/>
          </p:cNvSpPr>
          <p:nvPr>
            <p:ph type="body" sz="quarter" idx="14"/>
          </p:nvPr>
        </p:nvSpPr>
        <p:spPr/>
        <p:txBody>
          <a:bodyPr/>
          <a:lstStyle/>
          <a:p>
            <a:r>
              <a:rPr lang="en-US" dirty="0"/>
              <a:t>Source: Sala, </a:t>
            </a:r>
            <a:r>
              <a:rPr lang="en-US" dirty="0" err="1"/>
              <a:t>Enric</a:t>
            </a:r>
            <a:r>
              <a:rPr lang="en-US" dirty="0"/>
              <a:t>, J. Mayorga, C. Costello, D. Kroodsma, M.L.D. </a:t>
            </a:r>
            <a:r>
              <a:rPr lang="en-US" dirty="0" err="1"/>
              <a:t>Palomares</a:t>
            </a:r>
            <a:r>
              <a:rPr lang="en-US" dirty="0"/>
              <a:t>, D. Pauly, R. </a:t>
            </a:r>
            <a:r>
              <a:rPr lang="en-US" dirty="0" err="1"/>
              <a:t>Sumaila</a:t>
            </a:r>
            <a:r>
              <a:rPr lang="en-US" dirty="0"/>
              <a:t>, and Dirk Zeller. “The Economics of Fishing the High Seas.” </a:t>
            </a:r>
            <a:r>
              <a:rPr lang="en-US" i="1" dirty="0"/>
              <a:t>Science Advances</a:t>
            </a:r>
            <a:r>
              <a:rPr lang="en-US" dirty="0"/>
              <a:t> 4, no. 6 (June 2018): eaat2504. https://doi.org/10.1126/sciadv.aat2504</a:t>
            </a:r>
          </a:p>
        </p:txBody>
      </p:sp>
      <p:sp>
        <p:nvSpPr>
          <p:cNvPr id="2" name="Text Placeholder 1">
            <a:extLst>
              <a:ext uri="{FF2B5EF4-FFF2-40B4-BE49-F238E27FC236}">
                <a16:creationId xmlns:a16="http://schemas.microsoft.com/office/drawing/2014/main" id="{66BB7638-EFBE-4296-812E-A5896D5F9574}"/>
              </a:ext>
            </a:extLst>
          </p:cNvPr>
          <p:cNvSpPr>
            <a:spLocks noGrp="1"/>
          </p:cNvSpPr>
          <p:nvPr>
            <p:ph type="body" sz="quarter" idx="4294967295"/>
          </p:nvPr>
        </p:nvSpPr>
        <p:spPr>
          <a:xfrm>
            <a:off x="354656" y="823167"/>
            <a:ext cx="8456612" cy="1001712"/>
          </a:xfrm>
        </p:spPr>
        <p:txBody>
          <a:bodyPr/>
          <a:lstStyle/>
          <a:p>
            <a:pPr marL="0" indent="0">
              <a:buNone/>
            </a:pPr>
            <a:endParaRPr lang="en-US" sz="400" dirty="0"/>
          </a:p>
          <a:p>
            <a:pPr marL="0" indent="0">
              <a:buNone/>
            </a:pPr>
            <a:r>
              <a:rPr lang="en-US" dirty="0"/>
              <a:t>This suggests that high-seas fishing, which accounts for 6% of global catch, would not be profitable at its current scale for these countries without subsidies.</a:t>
            </a:r>
            <a:r>
              <a:rPr lang="en-US" b="1" baseline="30000" dirty="0"/>
              <a:t> </a:t>
            </a:r>
            <a:r>
              <a:rPr lang="en-US" dirty="0"/>
              <a:t>Unprofitable fisheries can be propped up by underreporting high-seas catch and by using unfair labor compensation (or no compensation), both of which contribute to IUU.</a:t>
            </a:r>
          </a:p>
        </p:txBody>
      </p:sp>
      <p:sp>
        <p:nvSpPr>
          <p:cNvPr id="3" name="Title 2">
            <a:extLst>
              <a:ext uri="{FF2B5EF4-FFF2-40B4-BE49-F238E27FC236}">
                <a16:creationId xmlns:a16="http://schemas.microsoft.com/office/drawing/2014/main" id="{6C41180D-4F90-4891-BFE6-0ABED4CF1877}"/>
              </a:ext>
            </a:extLst>
          </p:cNvPr>
          <p:cNvSpPr>
            <a:spLocks noGrp="1"/>
          </p:cNvSpPr>
          <p:nvPr>
            <p:ph type="title" idx="4294967295"/>
          </p:nvPr>
        </p:nvSpPr>
        <p:spPr>
          <a:xfrm>
            <a:off x="354656" y="388192"/>
            <a:ext cx="8456612" cy="434975"/>
          </a:xfrm>
        </p:spPr>
        <p:txBody>
          <a:bodyPr>
            <a:noAutofit/>
          </a:bodyPr>
          <a:lstStyle/>
          <a:p>
            <a:r>
              <a:rPr lang="en-US" dirty="0">
                <a:solidFill>
                  <a:schemeClr val="tx2"/>
                </a:solidFill>
              </a:rPr>
              <a:t>For some countries that subsidize their high-seas fishing fleet—including China, Taiwan, and Russia—the government subsidies far exceed fishing profits.</a:t>
            </a:r>
          </a:p>
        </p:txBody>
      </p:sp>
      <p:pic>
        <p:nvPicPr>
          <p:cNvPr id="8" name="Picture 7">
            <a:extLst>
              <a:ext uri="{FF2B5EF4-FFF2-40B4-BE49-F238E27FC236}">
                <a16:creationId xmlns:a16="http://schemas.microsoft.com/office/drawing/2014/main" id="{E527A2FF-4A7B-4722-9C3C-14C177C2DC7D}"/>
              </a:ext>
            </a:extLst>
          </p:cNvPr>
          <p:cNvPicPr>
            <a:picLocks noChangeAspect="1"/>
          </p:cNvPicPr>
          <p:nvPr/>
        </p:nvPicPr>
        <p:blipFill rotWithShape="1">
          <a:blip r:embed="rId2"/>
          <a:srcRect t="12137"/>
          <a:stretch/>
        </p:blipFill>
        <p:spPr>
          <a:xfrm>
            <a:off x="440999" y="1971858"/>
            <a:ext cx="8520385" cy="3743141"/>
          </a:xfrm>
          <a:prstGeom prst="rect">
            <a:avLst/>
          </a:prstGeom>
        </p:spPr>
      </p:pic>
      <p:sp>
        <p:nvSpPr>
          <p:cNvPr id="9" name="Rectangle 8">
            <a:extLst>
              <a:ext uri="{FF2B5EF4-FFF2-40B4-BE49-F238E27FC236}">
                <a16:creationId xmlns:a16="http://schemas.microsoft.com/office/drawing/2014/main" id="{4485A50C-CD68-4401-85AF-DB10211B9DD1}"/>
              </a:ext>
            </a:extLst>
          </p:cNvPr>
          <p:cNvSpPr/>
          <p:nvPr/>
        </p:nvSpPr>
        <p:spPr>
          <a:xfrm>
            <a:off x="354656" y="1597756"/>
            <a:ext cx="3057247" cy="261610"/>
          </a:xfrm>
          <a:prstGeom prst="rect">
            <a:avLst/>
          </a:prstGeom>
        </p:spPr>
        <p:txBody>
          <a:bodyPr wrap="none">
            <a:spAutoFit/>
          </a:bodyPr>
          <a:lstStyle/>
          <a:p>
            <a:r>
              <a:rPr lang="en-US" sz="1100" b="1" dirty="0">
                <a:solidFill>
                  <a:schemeClr val="tx1">
                    <a:lumMod val="50000"/>
                  </a:schemeClr>
                </a:solidFill>
                <a:latin typeface="+mj-lt"/>
                <a:cs typeface="Calibri" panose="020F0502020204030204" pitchFamily="34" charset="0"/>
              </a:rPr>
              <a:t>Net economic benefits of high-seas fishing</a:t>
            </a:r>
          </a:p>
        </p:txBody>
      </p:sp>
    </p:spTree>
    <p:extLst>
      <p:ext uri="{BB962C8B-B14F-4D97-AF65-F5344CB8AC3E}">
        <p14:creationId xmlns:p14="http://schemas.microsoft.com/office/powerpoint/2010/main" val="26997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CAC1B9-33C6-406C-943D-FAF408831204}"/>
              </a:ext>
            </a:extLst>
          </p:cNvPr>
          <p:cNvSpPr>
            <a:spLocks noGrp="1"/>
          </p:cNvSpPr>
          <p:nvPr>
            <p:ph type="body" sz="quarter" idx="11"/>
          </p:nvPr>
        </p:nvSpPr>
        <p:spPr/>
        <p:txBody>
          <a:bodyPr/>
          <a:lstStyle/>
          <a:p>
            <a:r>
              <a:rPr lang="en-US" dirty="0"/>
              <a:t>Fisheries: Management and Governance </a:t>
            </a:r>
          </a:p>
        </p:txBody>
      </p:sp>
      <p:sp>
        <p:nvSpPr>
          <p:cNvPr id="5" name="Slide Number Placeholder 4">
            <a:extLst>
              <a:ext uri="{FF2B5EF4-FFF2-40B4-BE49-F238E27FC236}">
                <a16:creationId xmlns:a16="http://schemas.microsoft.com/office/drawing/2014/main" id="{A8071693-4873-44C6-ABAB-A2B60E87C4E8}"/>
              </a:ext>
            </a:extLst>
          </p:cNvPr>
          <p:cNvSpPr>
            <a:spLocks noGrp="1"/>
          </p:cNvSpPr>
          <p:nvPr>
            <p:ph type="sldNum" sz="quarter" idx="13"/>
          </p:nvPr>
        </p:nvSpPr>
        <p:spPr/>
        <p:txBody>
          <a:bodyPr/>
          <a:lstStyle/>
          <a:p>
            <a:fld id="{D0D79AC4-38B7-8D47-A6E3-3B9491255C88}" type="slidenum">
              <a:rPr lang="en-US" smtClean="0"/>
              <a:pPr/>
              <a:t>12</a:t>
            </a:fld>
            <a:endParaRPr lang="en-US"/>
          </a:p>
        </p:txBody>
      </p:sp>
      <p:sp>
        <p:nvSpPr>
          <p:cNvPr id="6" name="Text Placeholder 5">
            <a:extLst>
              <a:ext uri="{FF2B5EF4-FFF2-40B4-BE49-F238E27FC236}">
                <a16:creationId xmlns:a16="http://schemas.microsoft.com/office/drawing/2014/main" id="{C5C69FE6-EADE-4CEF-B49D-03B92FAB64A4}"/>
              </a:ext>
            </a:extLst>
          </p:cNvPr>
          <p:cNvSpPr>
            <a:spLocks noGrp="1"/>
          </p:cNvSpPr>
          <p:nvPr>
            <p:ph type="body" sz="quarter" idx="14"/>
          </p:nvPr>
        </p:nvSpPr>
        <p:spPr/>
        <p:txBody>
          <a:bodyPr/>
          <a:lstStyle/>
          <a:p>
            <a:r>
              <a:rPr lang="en-US" dirty="0"/>
              <a:t>Source: Tickler, David, Jessica J. </a:t>
            </a:r>
            <a:r>
              <a:rPr lang="en-US" dirty="0" err="1"/>
              <a:t>Meeuwig</a:t>
            </a:r>
            <a:r>
              <a:rPr lang="en-US" dirty="0"/>
              <a:t>, Maria-Lourdes </a:t>
            </a:r>
            <a:r>
              <a:rPr lang="en-US" dirty="0" err="1"/>
              <a:t>Palomares</a:t>
            </a:r>
            <a:r>
              <a:rPr lang="en-US" dirty="0"/>
              <a:t>, Daniel Pauly, and Dirk Zeller. “Far from Home: Distance Patterns of Global Fishing Fleets.” </a:t>
            </a:r>
            <a:r>
              <a:rPr lang="en-US" i="1" dirty="0"/>
              <a:t>Science Advances</a:t>
            </a:r>
            <a:r>
              <a:rPr lang="en-US" dirty="0"/>
              <a:t> 4, no. 8 (August 2018): eaar3279. https://doi.org/10.1126/sciadv.aar3279.</a:t>
            </a:r>
          </a:p>
        </p:txBody>
      </p:sp>
      <p:sp>
        <p:nvSpPr>
          <p:cNvPr id="2" name="Text Placeholder 1">
            <a:extLst>
              <a:ext uri="{FF2B5EF4-FFF2-40B4-BE49-F238E27FC236}">
                <a16:creationId xmlns:a16="http://schemas.microsoft.com/office/drawing/2014/main" id="{6F5F072F-7F1C-45C7-B005-E587B270D5C3}"/>
              </a:ext>
            </a:extLst>
          </p:cNvPr>
          <p:cNvSpPr>
            <a:spLocks noGrp="1"/>
          </p:cNvSpPr>
          <p:nvPr>
            <p:ph type="body" sz="quarter" idx="4294967295"/>
          </p:nvPr>
        </p:nvSpPr>
        <p:spPr>
          <a:xfrm>
            <a:off x="354656" y="875681"/>
            <a:ext cx="8456612" cy="1001712"/>
          </a:xfrm>
        </p:spPr>
        <p:txBody>
          <a:bodyPr/>
          <a:lstStyle/>
          <a:p>
            <a:pPr marL="0" indent="0">
              <a:buNone/>
            </a:pPr>
            <a:r>
              <a:rPr lang="en-US" dirty="0"/>
              <a:t>The practice of distant-water fishing, defined as fishing in areas far removed from a country’s domestic waters, has been dominated by a small number of countries in recent decades, particularly Taiwan, South Korea, Spain, and China.</a:t>
            </a:r>
          </a:p>
        </p:txBody>
      </p:sp>
      <p:sp>
        <p:nvSpPr>
          <p:cNvPr id="3" name="Title 2">
            <a:extLst>
              <a:ext uri="{FF2B5EF4-FFF2-40B4-BE49-F238E27FC236}">
                <a16:creationId xmlns:a16="http://schemas.microsoft.com/office/drawing/2014/main" id="{59FA922C-C114-40A3-9564-EFB27839831C}"/>
              </a:ext>
            </a:extLst>
          </p:cNvPr>
          <p:cNvSpPr>
            <a:spLocks noGrp="1"/>
          </p:cNvSpPr>
          <p:nvPr>
            <p:ph type="title" idx="4294967295"/>
          </p:nvPr>
        </p:nvSpPr>
        <p:spPr>
          <a:xfrm>
            <a:off x="354013" y="397130"/>
            <a:ext cx="8789987" cy="434975"/>
          </a:xfrm>
        </p:spPr>
        <p:txBody>
          <a:bodyPr>
            <a:noAutofit/>
          </a:bodyPr>
          <a:lstStyle/>
          <a:p>
            <a:r>
              <a:rPr lang="en-US" dirty="0">
                <a:solidFill>
                  <a:schemeClr val="tx2"/>
                </a:solidFill>
              </a:rPr>
              <a:t>Among the top 20 fishing countries, catches from the high seas and EEZs of other countries increased by more than 600% from 1950 to 2014. </a:t>
            </a:r>
          </a:p>
        </p:txBody>
      </p:sp>
      <p:pic>
        <p:nvPicPr>
          <p:cNvPr id="8" name="Picture 7">
            <a:extLst>
              <a:ext uri="{FF2B5EF4-FFF2-40B4-BE49-F238E27FC236}">
                <a16:creationId xmlns:a16="http://schemas.microsoft.com/office/drawing/2014/main" id="{667F3D72-85E0-4C12-8840-66588561A0F6}"/>
              </a:ext>
            </a:extLst>
          </p:cNvPr>
          <p:cNvPicPr>
            <a:picLocks noChangeAspect="1"/>
          </p:cNvPicPr>
          <p:nvPr/>
        </p:nvPicPr>
        <p:blipFill rotWithShape="1">
          <a:blip r:embed="rId2"/>
          <a:srcRect l="1448" t="8375" r="7557" b="5359"/>
          <a:stretch/>
        </p:blipFill>
        <p:spPr>
          <a:xfrm>
            <a:off x="438150" y="1687606"/>
            <a:ext cx="6684545" cy="3698380"/>
          </a:xfrm>
          <a:prstGeom prst="rect">
            <a:avLst/>
          </a:prstGeom>
        </p:spPr>
      </p:pic>
      <p:sp>
        <p:nvSpPr>
          <p:cNvPr id="9" name="Rectangle 8">
            <a:extLst>
              <a:ext uri="{FF2B5EF4-FFF2-40B4-BE49-F238E27FC236}">
                <a16:creationId xmlns:a16="http://schemas.microsoft.com/office/drawing/2014/main" id="{738104F0-96A0-4A7B-8AED-8866CD40F244}"/>
              </a:ext>
            </a:extLst>
          </p:cNvPr>
          <p:cNvSpPr/>
          <p:nvPr/>
        </p:nvSpPr>
        <p:spPr>
          <a:xfrm>
            <a:off x="524904" y="5385986"/>
            <a:ext cx="7610762" cy="400110"/>
          </a:xfrm>
          <a:prstGeom prst="rect">
            <a:avLst/>
          </a:prstGeom>
        </p:spPr>
        <p:txBody>
          <a:bodyPr wrap="square">
            <a:spAutoFit/>
          </a:bodyPr>
          <a:lstStyle/>
          <a:p>
            <a:r>
              <a:rPr lang="en-US" sz="1000" dirty="0">
                <a:solidFill>
                  <a:schemeClr val="tx1">
                    <a:lumMod val="50000"/>
                  </a:schemeClr>
                </a:solidFill>
                <a:latin typeface="+mj-lt"/>
              </a:rPr>
              <a:t>Mean distance to fishing grounds for the world’s 20 largest industrial fishing countries (by tonnage) grouped by expansion history:</a:t>
            </a:r>
          </a:p>
          <a:p>
            <a:r>
              <a:rPr lang="en-US" sz="1000" dirty="0">
                <a:solidFill>
                  <a:schemeClr val="tx1">
                    <a:lumMod val="50000"/>
                  </a:schemeClr>
                </a:solidFill>
                <a:latin typeface="+mj-lt"/>
              </a:rPr>
              <a:t>a) rapid and continuous expansion; b) expansion followed by retrenchment; and c) limited expansion. </a:t>
            </a:r>
          </a:p>
        </p:txBody>
      </p:sp>
      <p:sp>
        <p:nvSpPr>
          <p:cNvPr id="10" name="Rectangle 9">
            <a:extLst>
              <a:ext uri="{FF2B5EF4-FFF2-40B4-BE49-F238E27FC236}">
                <a16:creationId xmlns:a16="http://schemas.microsoft.com/office/drawing/2014/main" id="{CBCAF717-AD7B-4B9B-9519-4F302935711A}"/>
              </a:ext>
            </a:extLst>
          </p:cNvPr>
          <p:cNvSpPr/>
          <p:nvPr/>
        </p:nvSpPr>
        <p:spPr>
          <a:xfrm>
            <a:off x="333149" y="1366099"/>
            <a:ext cx="3563796" cy="261610"/>
          </a:xfrm>
          <a:prstGeom prst="rect">
            <a:avLst/>
          </a:prstGeom>
        </p:spPr>
        <p:txBody>
          <a:bodyPr wrap="none">
            <a:spAutoFit/>
          </a:bodyPr>
          <a:lstStyle/>
          <a:p>
            <a:r>
              <a:rPr lang="en-US" sz="1100" b="1" dirty="0">
                <a:solidFill>
                  <a:schemeClr val="tx1">
                    <a:lumMod val="50000"/>
                  </a:schemeClr>
                </a:solidFill>
                <a:latin typeface="+mj-lt"/>
                <a:cs typeface="Calibri" panose="020F0502020204030204" pitchFamily="34" charset="0"/>
              </a:rPr>
              <a:t>Trends in the distance traveled to fish (1950-2014) </a:t>
            </a:r>
          </a:p>
        </p:txBody>
      </p:sp>
    </p:spTree>
    <p:extLst>
      <p:ext uri="{BB962C8B-B14F-4D97-AF65-F5344CB8AC3E}">
        <p14:creationId xmlns:p14="http://schemas.microsoft.com/office/powerpoint/2010/main" val="351431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AD4543-96DD-470A-92B5-6CAA55B710E8}"/>
              </a:ext>
            </a:extLst>
          </p:cNvPr>
          <p:cNvSpPr>
            <a:spLocks noGrp="1"/>
          </p:cNvSpPr>
          <p:nvPr>
            <p:ph type="body" sz="quarter" idx="11"/>
          </p:nvPr>
        </p:nvSpPr>
        <p:spPr/>
        <p:txBody>
          <a:bodyPr/>
          <a:lstStyle/>
          <a:p>
            <a:r>
              <a:rPr lang="en-US" dirty="0"/>
              <a:t>Fisheries: Management and Governance </a:t>
            </a:r>
          </a:p>
        </p:txBody>
      </p:sp>
      <p:sp>
        <p:nvSpPr>
          <p:cNvPr id="5" name="Slide Number Placeholder 4">
            <a:extLst>
              <a:ext uri="{FF2B5EF4-FFF2-40B4-BE49-F238E27FC236}">
                <a16:creationId xmlns:a16="http://schemas.microsoft.com/office/drawing/2014/main" id="{5DE26807-9BEB-4AB5-9CC4-DF2C65B6A666}"/>
              </a:ext>
            </a:extLst>
          </p:cNvPr>
          <p:cNvSpPr>
            <a:spLocks noGrp="1"/>
          </p:cNvSpPr>
          <p:nvPr>
            <p:ph type="sldNum" sz="quarter" idx="13"/>
          </p:nvPr>
        </p:nvSpPr>
        <p:spPr/>
        <p:txBody>
          <a:bodyPr/>
          <a:lstStyle/>
          <a:p>
            <a:fld id="{D0D79AC4-38B7-8D47-A6E3-3B9491255C88}" type="slidenum">
              <a:rPr lang="en-US" smtClean="0"/>
              <a:pPr/>
              <a:t>13</a:t>
            </a:fld>
            <a:endParaRPr lang="en-US"/>
          </a:p>
        </p:txBody>
      </p:sp>
      <p:sp>
        <p:nvSpPr>
          <p:cNvPr id="6" name="Text Placeholder 5">
            <a:extLst>
              <a:ext uri="{FF2B5EF4-FFF2-40B4-BE49-F238E27FC236}">
                <a16:creationId xmlns:a16="http://schemas.microsoft.com/office/drawing/2014/main" id="{6A5C0CEE-1210-41D7-81E9-3A0D2D00B8ED}"/>
              </a:ext>
            </a:extLst>
          </p:cNvPr>
          <p:cNvSpPr>
            <a:spLocks noGrp="1"/>
          </p:cNvSpPr>
          <p:nvPr>
            <p:ph type="body" sz="quarter" idx="14"/>
          </p:nvPr>
        </p:nvSpPr>
        <p:spPr/>
        <p:txBody>
          <a:bodyPr/>
          <a:lstStyle/>
          <a:p>
            <a:pPr fontAlgn="base"/>
            <a:r>
              <a:rPr lang="en-US" dirty="0"/>
              <a:t>Source: California Environmental Associates, “Progress toward sustainable seafood – by the numbers.” Prepared for the David and Lucile Packard Foundation, 2017.</a:t>
            </a:r>
          </a:p>
          <a:p>
            <a:br>
              <a:rPr lang="en-US" dirty="0"/>
            </a:br>
            <a:endParaRPr lang="en-US" dirty="0"/>
          </a:p>
        </p:txBody>
      </p:sp>
      <p:sp>
        <p:nvSpPr>
          <p:cNvPr id="2" name="Text Placeholder 1">
            <a:extLst>
              <a:ext uri="{FF2B5EF4-FFF2-40B4-BE49-F238E27FC236}">
                <a16:creationId xmlns:a16="http://schemas.microsoft.com/office/drawing/2014/main" id="{27EB1EA7-094D-4325-A692-AF2911C63525}"/>
              </a:ext>
            </a:extLst>
          </p:cNvPr>
          <p:cNvSpPr>
            <a:spLocks noGrp="1"/>
          </p:cNvSpPr>
          <p:nvPr>
            <p:ph type="body" sz="quarter" idx="4294967295"/>
          </p:nvPr>
        </p:nvSpPr>
        <p:spPr>
          <a:xfrm>
            <a:off x="354656" y="945202"/>
            <a:ext cx="8456612" cy="434975"/>
          </a:xfrm>
        </p:spPr>
        <p:txBody>
          <a:bodyPr/>
          <a:lstStyle/>
          <a:p>
            <a:pPr marL="0" indent="0">
              <a:buNone/>
            </a:pPr>
            <a:r>
              <a:rPr lang="en-US" dirty="0"/>
              <a:t>The certified share of global landings dipped from 25% in 2012 to 23% in 2015.</a:t>
            </a:r>
          </a:p>
        </p:txBody>
      </p:sp>
      <p:sp>
        <p:nvSpPr>
          <p:cNvPr id="3" name="Title 2">
            <a:extLst>
              <a:ext uri="{FF2B5EF4-FFF2-40B4-BE49-F238E27FC236}">
                <a16:creationId xmlns:a16="http://schemas.microsoft.com/office/drawing/2014/main" id="{8B64E59E-0460-48AD-8381-B16A54491CBF}"/>
              </a:ext>
            </a:extLst>
          </p:cNvPr>
          <p:cNvSpPr>
            <a:spLocks noGrp="1"/>
          </p:cNvSpPr>
          <p:nvPr>
            <p:ph type="title" idx="4294967295"/>
          </p:nvPr>
        </p:nvSpPr>
        <p:spPr>
          <a:xfrm>
            <a:off x="354656" y="413390"/>
            <a:ext cx="8456612" cy="434975"/>
          </a:xfrm>
        </p:spPr>
        <p:txBody>
          <a:bodyPr>
            <a:noAutofit/>
          </a:bodyPr>
          <a:lstStyle/>
          <a:p>
            <a:r>
              <a:rPr lang="en-US" dirty="0">
                <a:solidFill>
                  <a:schemeClr val="tx2"/>
                </a:solidFill>
              </a:rPr>
              <a:t>Between 2012 and 2016, the number of FIPs and MSC-certified fisheries has grown steadily, while the volume of certified landings slightly decreased. </a:t>
            </a:r>
          </a:p>
        </p:txBody>
      </p:sp>
      <p:pic>
        <p:nvPicPr>
          <p:cNvPr id="8" name="Picture 7">
            <a:extLst>
              <a:ext uri="{FF2B5EF4-FFF2-40B4-BE49-F238E27FC236}">
                <a16:creationId xmlns:a16="http://schemas.microsoft.com/office/drawing/2014/main" id="{92CC0CF8-490F-4E44-9A7C-F09DBF474557}"/>
              </a:ext>
            </a:extLst>
          </p:cNvPr>
          <p:cNvPicPr>
            <a:picLocks noChangeAspect="1"/>
          </p:cNvPicPr>
          <p:nvPr/>
        </p:nvPicPr>
        <p:blipFill rotWithShape="1">
          <a:blip r:embed="rId2"/>
          <a:srcRect t="9875" r="4038"/>
          <a:stretch/>
        </p:blipFill>
        <p:spPr>
          <a:xfrm>
            <a:off x="479977" y="1720062"/>
            <a:ext cx="8330874" cy="3912079"/>
          </a:xfrm>
          <a:prstGeom prst="rect">
            <a:avLst/>
          </a:prstGeom>
        </p:spPr>
      </p:pic>
      <p:sp>
        <p:nvSpPr>
          <p:cNvPr id="9" name="Rectangle 8">
            <a:extLst>
              <a:ext uri="{FF2B5EF4-FFF2-40B4-BE49-F238E27FC236}">
                <a16:creationId xmlns:a16="http://schemas.microsoft.com/office/drawing/2014/main" id="{0E326E9C-2DB5-4499-B461-99EB6C349AB2}"/>
              </a:ext>
            </a:extLst>
          </p:cNvPr>
          <p:cNvSpPr/>
          <p:nvPr/>
        </p:nvSpPr>
        <p:spPr>
          <a:xfrm>
            <a:off x="354656" y="1373862"/>
            <a:ext cx="4929298" cy="276999"/>
          </a:xfrm>
          <a:prstGeom prst="rect">
            <a:avLst/>
          </a:prstGeom>
        </p:spPr>
        <p:txBody>
          <a:bodyPr wrap="none">
            <a:spAutoFit/>
          </a:bodyPr>
          <a:lstStyle/>
          <a:p>
            <a:r>
              <a:rPr lang="en-US" sz="1200" b="1" dirty="0">
                <a:solidFill>
                  <a:schemeClr val="tx1">
                    <a:lumMod val="50000"/>
                  </a:schemeClr>
                </a:solidFill>
                <a:latin typeface="Calibri" panose="020F0502020204030204" pitchFamily="34" charset="0"/>
                <a:cs typeface="Calibri" panose="020F0502020204030204" pitchFamily="34" charset="0"/>
              </a:rPr>
              <a:t>Total landings by percent volume in FIPs and the MSC program (2012-2016)</a:t>
            </a:r>
          </a:p>
        </p:txBody>
      </p:sp>
    </p:spTree>
    <p:extLst>
      <p:ext uri="{BB962C8B-B14F-4D97-AF65-F5344CB8AC3E}">
        <p14:creationId xmlns:p14="http://schemas.microsoft.com/office/powerpoint/2010/main" val="153123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0DD0BB-6BCF-45D0-9C24-2AEFDEB1A288}"/>
              </a:ext>
            </a:extLst>
          </p:cNvPr>
          <p:cNvSpPr>
            <a:spLocks noGrp="1"/>
          </p:cNvSpPr>
          <p:nvPr>
            <p:ph type="body" sz="quarter" idx="11"/>
          </p:nvPr>
        </p:nvSpPr>
        <p:spPr/>
        <p:txBody>
          <a:bodyPr/>
          <a:lstStyle/>
          <a:p>
            <a:r>
              <a:rPr lang="en-US" dirty="0"/>
              <a:t>Fisheries: Management and Governance </a:t>
            </a:r>
          </a:p>
        </p:txBody>
      </p:sp>
      <p:sp>
        <p:nvSpPr>
          <p:cNvPr id="5" name="Slide Number Placeholder 4">
            <a:extLst>
              <a:ext uri="{FF2B5EF4-FFF2-40B4-BE49-F238E27FC236}">
                <a16:creationId xmlns:a16="http://schemas.microsoft.com/office/drawing/2014/main" id="{0B3AED1A-2791-4F35-9C3A-39273C761209}"/>
              </a:ext>
            </a:extLst>
          </p:cNvPr>
          <p:cNvSpPr>
            <a:spLocks noGrp="1"/>
          </p:cNvSpPr>
          <p:nvPr>
            <p:ph type="sldNum" sz="quarter" idx="13"/>
          </p:nvPr>
        </p:nvSpPr>
        <p:spPr/>
        <p:txBody>
          <a:bodyPr/>
          <a:lstStyle/>
          <a:p>
            <a:fld id="{D0D79AC4-38B7-8D47-A6E3-3B9491255C88}" type="slidenum">
              <a:rPr lang="en-US" smtClean="0"/>
              <a:pPr/>
              <a:t>14</a:t>
            </a:fld>
            <a:endParaRPr lang="en-US"/>
          </a:p>
        </p:txBody>
      </p:sp>
      <p:sp>
        <p:nvSpPr>
          <p:cNvPr id="6" name="Text Placeholder 5">
            <a:extLst>
              <a:ext uri="{FF2B5EF4-FFF2-40B4-BE49-F238E27FC236}">
                <a16:creationId xmlns:a16="http://schemas.microsoft.com/office/drawing/2014/main" id="{00855F3E-FFE5-4A0D-B88C-E0D32B2F14F1}"/>
              </a:ext>
            </a:extLst>
          </p:cNvPr>
          <p:cNvSpPr>
            <a:spLocks noGrp="1"/>
          </p:cNvSpPr>
          <p:nvPr>
            <p:ph type="body" sz="quarter" idx="14"/>
          </p:nvPr>
        </p:nvSpPr>
        <p:spPr>
          <a:xfrm>
            <a:off x="354656" y="5953902"/>
            <a:ext cx="7951259" cy="781491"/>
          </a:xfrm>
        </p:spPr>
        <p:txBody>
          <a:bodyPr>
            <a:normAutofit lnSpcReduction="10000"/>
          </a:bodyPr>
          <a:lstStyle/>
          <a:p>
            <a:r>
              <a:rPr lang="en-US" dirty="0"/>
              <a:t>The underlying production dataset is based on FAO landings, supplemented with NMFS data for U.S. fisheries and RFMO data for tuna fisheries. Production data is based on 2016 landings and includes forage fish/reduction fisheries. Ratings data shown here were last updated April 2019. Where there is overlap between Seafood Watch Ratings and eco-certified production, the volume of ratings was reduced by the amount of overlap to avoid double counting. For wild fisheries, eco-certified is classified as MSC certified, except for fisheries where the Risk Based Framework was used for Principle 1; additional information is available </a:t>
            </a:r>
            <a:r>
              <a:rPr lang="en-US" dirty="0">
                <a:hlinkClick r:id="rId2"/>
              </a:rPr>
              <a:t>here</a:t>
            </a:r>
            <a:r>
              <a:rPr lang="en-US" dirty="0"/>
              <a:t>. Source: Monterey Bay Aquarium Seafood Watch, Seafood Watch Ratings, data provided to CEA on April 16, 2019.</a:t>
            </a:r>
          </a:p>
        </p:txBody>
      </p:sp>
      <p:sp>
        <p:nvSpPr>
          <p:cNvPr id="2" name="Text Placeholder 1">
            <a:extLst>
              <a:ext uri="{FF2B5EF4-FFF2-40B4-BE49-F238E27FC236}">
                <a16:creationId xmlns:a16="http://schemas.microsoft.com/office/drawing/2014/main" id="{1C3818AA-D013-4EE5-BFD3-68A710935D8A}"/>
              </a:ext>
            </a:extLst>
          </p:cNvPr>
          <p:cNvSpPr>
            <a:spLocks noGrp="1"/>
          </p:cNvSpPr>
          <p:nvPr>
            <p:ph type="body" sz="quarter" idx="4294967295"/>
          </p:nvPr>
        </p:nvSpPr>
        <p:spPr>
          <a:xfrm>
            <a:off x="421919" y="938007"/>
            <a:ext cx="8456612" cy="541337"/>
          </a:xfrm>
        </p:spPr>
        <p:txBody>
          <a:bodyPr/>
          <a:lstStyle/>
          <a:p>
            <a:pPr marL="0" indent="0">
              <a:buNone/>
            </a:pPr>
            <a:r>
              <a:rPr lang="en-US" dirty="0"/>
              <a:t>The Monterey Bay Aquarium’s Seafood Watch ratings and eco-certifications have now been applied to about 20% of the total wild fisheries production. </a:t>
            </a:r>
          </a:p>
        </p:txBody>
      </p:sp>
      <p:sp>
        <p:nvSpPr>
          <p:cNvPr id="3" name="Title 2">
            <a:extLst>
              <a:ext uri="{FF2B5EF4-FFF2-40B4-BE49-F238E27FC236}">
                <a16:creationId xmlns:a16="http://schemas.microsoft.com/office/drawing/2014/main" id="{59ACCD65-0076-4487-A659-C9A7A5B780EE}"/>
              </a:ext>
            </a:extLst>
          </p:cNvPr>
          <p:cNvSpPr>
            <a:spLocks noGrp="1"/>
          </p:cNvSpPr>
          <p:nvPr>
            <p:ph type="title" idx="4294967295"/>
          </p:nvPr>
        </p:nvSpPr>
        <p:spPr>
          <a:xfrm>
            <a:off x="421919" y="382382"/>
            <a:ext cx="8456612" cy="434975"/>
          </a:xfrm>
        </p:spPr>
        <p:txBody>
          <a:bodyPr>
            <a:noAutofit/>
          </a:bodyPr>
          <a:lstStyle/>
          <a:p>
            <a:r>
              <a:rPr lang="en-US" dirty="0">
                <a:solidFill>
                  <a:schemeClr val="tx2"/>
                </a:solidFill>
              </a:rPr>
              <a:t>Among wild capture production in 2016, Seafood Watch rated 1% of production as “Best Choice,” 3% as “Good Alternative,” and 5% as “Avoid.” </a:t>
            </a:r>
          </a:p>
        </p:txBody>
      </p:sp>
      <p:sp>
        <p:nvSpPr>
          <p:cNvPr id="9" name="Rectangle 8">
            <a:extLst>
              <a:ext uri="{FF2B5EF4-FFF2-40B4-BE49-F238E27FC236}">
                <a16:creationId xmlns:a16="http://schemas.microsoft.com/office/drawing/2014/main" id="{F40863BA-F19C-4700-B1EB-4FC81607835E}"/>
              </a:ext>
            </a:extLst>
          </p:cNvPr>
          <p:cNvSpPr/>
          <p:nvPr/>
        </p:nvSpPr>
        <p:spPr>
          <a:xfrm>
            <a:off x="369244" y="1594479"/>
            <a:ext cx="5513048" cy="261610"/>
          </a:xfrm>
          <a:prstGeom prst="rect">
            <a:avLst/>
          </a:prstGeom>
        </p:spPr>
        <p:txBody>
          <a:bodyPr wrap="none">
            <a:spAutoFit/>
          </a:bodyPr>
          <a:lstStyle/>
          <a:p>
            <a:r>
              <a:rPr lang="en-US" sz="1100" b="1" dirty="0">
                <a:solidFill>
                  <a:schemeClr val="tx1">
                    <a:lumMod val="50000"/>
                  </a:schemeClr>
                </a:solidFill>
                <a:latin typeface="+mj-lt"/>
                <a:cs typeface="Calibri" panose="020F0502020204030204" pitchFamily="34" charset="0"/>
              </a:rPr>
              <a:t>Seafood Watch Ratings and eco-certification for wild fisheries production (2016)</a:t>
            </a:r>
          </a:p>
        </p:txBody>
      </p:sp>
      <p:pic>
        <p:nvPicPr>
          <p:cNvPr id="14" name="Picture 13">
            <a:extLst>
              <a:ext uri="{FF2B5EF4-FFF2-40B4-BE49-F238E27FC236}">
                <a16:creationId xmlns:a16="http://schemas.microsoft.com/office/drawing/2014/main" id="{047C5AEE-B6B9-482E-B9F3-4D99D4F7BFAC}"/>
              </a:ext>
            </a:extLst>
          </p:cNvPr>
          <p:cNvPicPr>
            <a:picLocks noChangeAspect="1"/>
          </p:cNvPicPr>
          <p:nvPr/>
        </p:nvPicPr>
        <p:blipFill rotWithShape="1">
          <a:blip r:embed="rId3"/>
          <a:srcRect l="15645" t="14160" r="16613"/>
          <a:stretch/>
        </p:blipFill>
        <p:spPr>
          <a:xfrm>
            <a:off x="1430594" y="1971223"/>
            <a:ext cx="6012600" cy="3809451"/>
          </a:xfrm>
          <a:prstGeom prst="rect">
            <a:avLst/>
          </a:prstGeom>
        </p:spPr>
      </p:pic>
    </p:spTree>
    <p:extLst>
      <p:ext uri="{BB962C8B-B14F-4D97-AF65-F5344CB8AC3E}">
        <p14:creationId xmlns:p14="http://schemas.microsoft.com/office/powerpoint/2010/main" val="132348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48853F-B88F-4C3D-ABDF-7838E184B661}"/>
              </a:ext>
            </a:extLst>
          </p:cNvPr>
          <p:cNvSpPr>
            <a:spLocks noGrp="1"/>
          </p:cNvSpPr>
          <p:nvPr>
            <p:ph type="body" sz="quarter" idx="11"/>
          </p:nvPr>
        </p:nvSpPr>
        <p:spPr/>
        <p:txBody>
          <a:bodyPr/>
          <a:lstStyle/>
          <a:p>
            <a:r>
              <a:rPr lang="en-US" dirty="0"/>
              <a:t>Fisheries: Management and Governance </a:t>
            </a:r>
          </a:p>
        </p:txBody>
      </p:sp>
      <p:sp>
        <p:nvSpPr>
          <p:cNvPr id="5" name="Slide Number Placeholder 4">
            <a:extLst>
              <a:ext uri="{FF2B5EF4-FFF2-40B4-BE49-F238E27FC236}">
                <a16:creationId xmlns:a16="http://schemas.microsoft.com/office/drawing/2014/main" id="{AADBADC3-8FD7-4581-8398-DF41E30DDFB8}"/>
              </a:ext>
            </a:extLst>
          </p:cNvPr>
          <p:cNvSpPr>
            <a:spLocks noGrp="1"/>
          </p:cNvSpPr>
          <p:nvPr>
            <p:ph type="sldNum" sz="quarter" idx="13"/>
          </p:nvPr>
        </p:nvSpPr>
        <p:spPr/>
        <p:txBody>
          <a:bodyPr/>
          <a:lstStyle/>
          <a:p>
            <a:fld id="{D0D79AC4-38B7-8D47-A6E3-3B9491255C88}" type="slidenum">
              <a:rPr lang="en-US" smtClean="0"/>
              <a:pPr/>
              <a:t>15</a:t>
            </a:fld>
            <a:endParaRPr lang="en-US"/>
          </a:p>
        </p:txBody>
      </p:sp>
      <p:sp>
        <p:nvSpPr>
          <p:cNvPr id="6" name="Text Placeholder 5">
            <a:extLst>
              <a:ext uri="{FF2B5EF4-FFF2-40B4-BE49-F238E27FC236}">
                <a16:creationId xmlns:a16="http://schemas.microsoft.com/office/drawing/2014/main" id="{3A40E7FD-5DFC-42F9-9CE4-0A4B678E77B3}"/>
              </a:ext>
            </a:extLst>
          </p:cNvPr>
          <p:cNvSpPr>
            <a:spLocks noGrp="1"/>
          </p:cNvSpPr>
          <p:nvPr>
            <p:ph type="body" sz="quarter" idx="14"/>
          </p:nvPr>
        </p:nvSpPr>
        <p:spPr/>
        <p:txBody>
          <a:bodyPr/>
          <a:lstStyle/>
          <a:p>
            <a:r>
              <a:rPr lang="en-US" dirty="0"/>
              <a:t>Source: Tickler, D, Bryant, K, David, F, Forrest, J A, Gordon, E, Larsen, J </a:t>
            </a:r>
            <a:r>
              <a:rPr lang="en-US" dirty="0" err="1"/>
              <a:t>J</a:t>
            </a:r>
            <a:r>
              <a:rPr lang="en-US" dirty="0"/>
              <a:t>, </a:t>
            </a:r>
            <a:r>
              <a:rPr lang="en-US" dirty="0" err="1"/>
              <a:t>Meeuwig</a:t>
            </a:r>
            <a:r>
              <a:rPr lang="en-US" dirty="0"/>
              <a:t>, J, Oh, B, Pauly, D, </a:t>
            </a:r>
            <a:r>
              <a:rPr lang="en-US" dirty="0" err="1"/>
              <a:t>Sumaila</a:t>
            </a:r>
            <a:r>
              <a:rPr lang="en-US" dirty="0"/>
              <a:t>, U R and Zeller, D. “Common causes, shared solutions: The relationship between modern slavery and the race to fish.” [undergoing review for publication].</a:t>
            </a:r>
          </a:p>
        </p:txBody>
      </p:sp>
      <p:sp>
        <p:nvSpPr>
          <p:cNvPr id="2" name="Text Placeholder 1">
            <a:extLst>
              <a:ext uri="{FF2B5EF4-FFF2-40B4-BE49-F238E27FC236}">
                <a16:creationId xmlns:a16="http://schemas.microsoft.com/office/drawing/2014/main" id="{4631617C-5673-43A6-B21C-B980DD522710}"/>
              </a:ext>
            </a:extLst>
          </p:cNvPr>
          <p:cNvSpPr>
            <a:spLocks noGrp="1"/>
          </p:cNvSpPr>
          <p:nvPr>
            <p:ph type="body" sz="quarter" idx="4294967295"/>
          </p:nvPr>
        </p:nvSpPr>
        <p:spPr>
          <a:xfrm>
            <a:off x="362922" y="872919"/>
            <a:ext cx="8456612" cy="1001713"/>
          </a:xfrm>
        </p:spPr>
        <p:txBody>
          <a:bodyPr/>
          <a:lstStyle/>
          <a:p>
            <a:pPr marL="0" indent="0">
              <a:buNone/>
            </a:pPr>
            <a:r>
              <a:rPr lang="en-US" dirty="0"/>
              <a:t>The analysis found that modern slavery in major fish-producing countries is driven primarily by a) national fisheries policy (i.e., a country’s management to build and often subsidize distant water fishing fleets), and b) wealth and institutional capacity (i.e., large-scale unreported fishing, limited governance and enforcement capabilities, and low productivity fisheries). </a:t>
            </a:r>
          </a:p>
        </p:txBody>
      </p:sp>
      <p:sp>
        <p:nvSpPr>
          <p:cNvPr id="3" name="Title 2">
            <a:extLst>
              <a:ext uri="{FF2B5EF4-FFF2-40B4-BE49-F238E27FC236}">
                <a16:creationId xmlns:a16="http://schemas.microsoft.com/office/drawing/2014/main" id="{F76A5836-EC32-4A11-8B8C-CCAA0C97EC7D}"/>
              </a:ext>
            </a:extLst>
          </p:cNvPr>
          <p:cNvSpPr>
            <a:spLocks noGrp="1"/>
          </p:cNvSpPr>
          <p:nvPr>
            <p:ph type="title" idx="4294967295"/>
          </p:nvPr>
        </p:nvSpPr>
        <p:spPr>
          <a:xfrm>
            <a:off x="362922" y="382382"/>
            <a:ext cx="8456612" cy="434975"/>
          </a:xfrm>
        </p:spPr>
        <p:txBody>
          <a:bodyPr>
            <a:noAutofit/>
          </a:bodyPr>
          <a:lstStyle/>
          <a:p>
            <a:r>
              <a:rPr lang="en-US" dirty="0">
                <a:solidFill>
                  <a:schemeClr val="tx2"/>
                </a:solidFill>
              </a:rPr>
              <a:t>A new modeling analysis suggests that modern slavery is at high- to medium-risk of occurring in countries which account for 70% of global seafood production.</a:t>
            </a:r>
          </a:p>
        </p:txBody>
      </p:sp>
      <p:pic>
        <p:nvPicPr>
          <p:cNvPr id="8" name="Picture 7">
            <a:extLst>
              <a:ext uri="{FF2B5EF4-FFF2-40B4-BE49-F238E27FC236}">
                <a16:creationId xmlns:a16="http://schemas.microsoft.com/office/drawing/2014/main" id="{EB60493E-DCB8-4B63-AB52-463B0E74B9B4}"/>
              </a:ext>
            </a:extLst>
          </p:cNvPr>
          <p:cNvPicPr>
            <a:picLocks noChangeAspect="1"/>
          </p:cNvPicPr>
          <p:nvPr/>
        </p:nvPicPr>
        <p:blipFill rotWithShape="1">
          <a:blip r:embed="rId2"/>
          <a:srcRect l="3644" t="10894" r="3879"/>
          <a:stretch/>
        </p:blipFill>
        <p:spPr>
          <a:xfrm>
            <a:off x="333148" y="1835056"/>
            <a:ext cx="8456196" cy="3407435"/>
          </a:xfrm>
          <a:prstGeom prst="rect">
            <a:avLst/>
          </a:prstGeom>
        </p:spPr>
      </p:pic>
      <p:sp>
        <p:nvSpPr>
          <p:cNvPr id="9" name="Rectangle 8">
            <a:extLst>
              <a:ext uri="{FF2B5EF4-FFF2-40B4-BE49-F238E27FC236}">
                <a16:creationId xmlns:a16="http://schemas.microsoft.com/office/drawing/2014/main" id="{FFC5D208-D367-4364-A8C2-626D51C602B5}"/>
              </a:ext>
            </a:extLst>
          </p:cNvPr>
          <p:cNvSpPr/>
          <p:nvPr/>
        </p:nvSpPr>
        <p:spPr>
          <a:xfrm>
            <a:off x="354656" y="1600086"/>
            <a:ext cx="6357831" cy="261610"/>
          </a:xfrm>
          <a:prstGeom prst="rect">
            <a:avLst/>
          </a:prstGeom>
        </p:spPr>
        <p:txBody>
          <a:bodyPr wrap="none">
            <a:spAutoFit/>
          </a:bodyPr>
          <a:lstStyle/>
          <a:p>
            <a:r>
              <a:rPr lang="en-US" sz="1100" b="1" dirty="0">
                <a:solidFill>
                  <a:schemeClr val="tx1">
                    <a:lumMod val="50000"/>
                  </a:schemeClr>
                </a:solidFill>
                <a:cs typeface="Calibri" panose="020F0502020204030204" pitchFamily="34" charset="0"/>
              </a:rPr>
              <a:t>Top 20 fishing countries categorized according to risk of modern slavery in fishing industry </a:t>
            </a:r>
          </a:p>
        </p:txBody>
      </p:sp>
    </p:spTree>
    <p:extLst>
      <p:ext uri="{BB962C8B-B14F-4D97-AF65-F5344CB8AC3E}">
        <p14:creationId xmlns:p14="http://schemas.microsoft.com/office/powerpoint/2010/main" val="404396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a:p>
            <a:pPr algn="ctr"/>
            <a:endParaRPr lang="en-US" sz="1100" dirty="0"/>
          </a:p>
        </p:txBody>
      </p:sp>
      <p:pic>
        <p:nvPicPr>
          <p:cNvPr id="8" name="Picture 7" descr="Packard.Logo.Whi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588" y="285209"/>
            <a:ext cx="2008930" cy="1339284"/>
          </a:xfrm>
          <a:prstGeom prst="rect">
            <a:avLst/>
          </a:prstGeom>
        </p:spPr>
      </p:pic>
      <p:sp>
        <p:nvSpPr>
          <p:cNvPr id="9" name="TextBox 8"/>
          <p:cNvSpPr txBox="1"/>
          <p:nvPr/>
        </p:nvSpPr>
        <p:spPr>
          <a:xfrm>
            <a:off x="4585960" y="647961"/>
            <a:ext cx="3797203" cy="2246769"/>
          </a:xfrm>
          <a:prstGeom prst="rect">
            <a:avLst/>
          </a:prstGeom>
          <a:noFill/>
        </p:spPr>
        <p:txBody>
          <a:bodyPr wrap="square" rtlCol="0">
            <a:spAutoFit/>
          </a:bodyPr>
          <a:lstStyle/>
          <a:p>
            <a:r>
              <a:rPr lang="en-US" sz="1000" dirty="0">
                <a:solidFill>
                  <a:schemeClr val="bg1"/>
                </a:solidFill>
              </a:rPr>
              <a:t>The David and Lucile Packard Foundation is a private family foundation created in 1964 by David Packard (1912–1996), cofounder of the Hewlett-Packard Company, and Lucile Salter Packard (1914–1987). The Foundation provides grants to nonprofit organizations in the following program areas: Conservation and Science; Population and Reproductive Health; Children, Families, and Communities; and Local Grantmaking. The Foundation makes national and international grants and also has a special focus on the Northern California counties of San Benito, San Mateo, Santa Clara, Santa Cruz and Monterey. Today, the Packard Foundation’s ocean investments are focused in six countries and on a suite of global strategies that together offer great potential for accelerating positive change. Learn more at www.packard.org.</a:t>
            </a:r>
          </a:p>
        </p:txBody>
      </p:sp>
      <p:sp>
        <p:nvSpPr>
          <p:cNvPr id="10" name="TextBox 9"/>
          <p:cNvSpPr txBox="1"/>
          <p:nvPr/>
        </p:nvSpPr>
        <p:spPr>
          <a:xfrm>
            <a:off x="4585960" y="3240817"/>
            <a:ext cx="3797203" cy="861774"/>
          </a:xfrm>
          <a:prstGeom prst="rect">
            <a:avLst/>
          </a:prstGeom>
          <a:noFill/>
        </p:spPr>
        <p:txBody>
          <a:bodyPr wrap="square" rtlCol="0">
            <a:spAutoFit/>
          </a:bodyPr>
          <a:lstStyle/>
          <a:p>
            <a:r>
              <a:rPr lang="en-US" sz="1000" dirty="0">
                <a:solidFill>
                  <a:schemeClr val="bg1"/>
                </a:solidFill>
              </a:rPr>
              <a:t>Since 1984, California Environmental Associates (CEA) has supported the work of environmental foundations and nonprofits as well as sustainability-oriented businesses with in-depth research and analysis, program design and evaluation,</a:t>
            </a:r>
          </a:p>
          <a:p>
            <a:r>
              <a:rPr lang="en-US" sz="1000" dirty="0">
                <a:solidFill>
                  <a:schemeClr val="bg1"/>
                </a:solidFill>
              </a:rPr>
              <a:t>and strategic planning. Learn more at www.ceaconsulting.com.</a:t>
            </a:r>
          </a:p>
        </p:txBody>
      </p:sp>
      <p:sp>
        <p:nvSpPr>
          <p:cNvPr id="11" name="TextBox 10">
            <a:extLst>
              <a:ext uri="{FF2B5EF4-FFF2-40B4-BE49-F238E27FC236}">
                <a16:creationId xmlns:a16="http://schemas.microsoft.com/office/drawing/2014/main" id="{099CC1CD-9616-2049-B240-BE5CAE576C99}"/>
              </a:ext>
            </a:extLst>
          </p:cNvPr>
          <p:cNvSpPr txBox="1"/>
          <p:nvPr/>
        </p:nvSpPr>
        <p:spPr>
          <a:xfrm>
            <a:off x="1803588" y="5081574"/>
            <a:ext cx="6142534" cy="707886"/>
          </a:xfrm>
          <a:prstGeom prst="rect">
            <a:avLst/>
          </a:prstGeom>
          <a:noFill/>
        </p:spPr>
        <p:txBody>
          <a:bodyPr wrap="square" rtlCol="0">
            <a:spAutoFit/>
          </a:bodyPr>
          <a:lstStyle/>
          <a:p>
            <a:r>
              <a:rPr lang="en-US" sz="1000" dirty="0">
                <a:solidFill>
                  <a:schemeClr val="bg1"/>
                </a:solidFill>
              </a:rPr>
              <a:t>Please use the following citation when referencing this project as a body of work:</a:t>
            </a:r>
          </a:p>
          <a:p>
            <a:endParaRPr lang="en-US" sz="1000" dirty="0">
              <a:solidFill>
                <a:schemeClr val="bg1"/>
              </a:solidFill>
            </a:endParaRPr>
          </a:p>
          <a:p>
            <a:r>
              <a:rPr lang="en-US" sz="1000" b="1" dirty="0">
                <a:solidFill>
                  <a:schemeClr val="bg1"/>
                </a:solidFill>
              </a:rPr>
              <a:t>CEA Consulting. 2019. “Our Shared Seas: Global ocean data and trends </a:t>
            </a:r>
            <a:br>
              <a:rPr lang="en-US" sz="1000" b="1" dirty="0">
                <a:solidFill>
                  <a:schemeClr val="bg1"/>
                </a:solidFill>
              </a:rPr>
            </a:br>
            <a:r>
              <a:rPr lang="en-US" sz="1000" b="1" dirty="0">
                <a:solidFill>
                  <a:schemeClr val="bg1"/>
                </a:solidFill>
              </a:rPr>
              <a:t>for informed action and decision-making.”</a:t>
            </a:r>
            <a:endParaRPr lang="en-US" sz="1000" dirty="0">
              <a:solidFill>
                <a:schemeClr val="bg1"/>
              </a:solidFill>
            </a:endParaRPr>
          </a:p>
        </p:txBody>
      </p:sp>
      <p:pic>
        <p:nvPicPr>
          <p:cNvPr id="12" name="Picture 11">
            <a:extLst>
              <a:ext uri="{FF2B5EF4-FFF2-40B4-BE49-F238E27FC236}">
                <a16:creationId xmlns:a16="http://schemas.microsoft.com/office/drawing/2014/main" id="{A2E3BC28-BE90-41C0-9181-5920B1B38327}"/>
              </a:ext>
            </a:extLst>
          </p:cNvPr>
          <p:cNvPicPr>
            <a:picLocks noChangeAspect="1"/>
          </p:cNvPicPr>
          <p:nvPr/>
        </p:nvPicPr>
        <p:blipFill>
          <a:blip r:embed="rId4"/>
          <a:stretch>
            <a:fillRect/>
          </a:stretch>
        </p:blipFill>
        <p:spPr>
          <a:xfrm>
            <a:off x="2141173" y="3386697"/>
            <a:ext cx="1831852" cy="460249"/>
          </a:xfrm>
          <a:prstGeom prst="rect">
            <a:avLst/>
          </a:prstGeom>
        </p:spPr>
      </p:pic>
    </p:spTree>
    <p:extLst>
      <p:ext uri="{BB962C8B-B14F-4D97-AF65-F5344CB8AC3E}">
        <p14:creationId xmlns:p14="http://schemas.microsoft.com/office/powerpoint/2010/main" val="164428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8B4A374-DF3C-8341-8CF9-648F04798513}"/>
              </a:ext>
            </a:extLst>
          </p:cNvPr>
          <p:cNvPicPr>
            <a:picLocks noChangeAspect="1"/>
          </p:cNvPicPr>
          <p:nvPr/>
        </p:nvPicPr>
        <p:blipFill>
          <a:blip r:embed="rId3"/>
          <a:stretch>
            <a:fillRect/>
          </a:stretch>
        </p:blipFill>
        <p:spPr>
          <a:xfrm>
            <a:off x="0" y="0"/>
            <a:ext cx="9144000" cy="6858000"/>
          </a:xfrm>
          <a:prstGeom prst="rect">
            <a:avLst/>
          </a:prstGeom>
        </p:spPr>
      </p:pic>
      <p:sp>
        <p:nvSpPr>
          <p:cNvPr id="38" name="Subtitle 2"/>
          <p:cNvSpPr txBox="1">
            <a:spLocks/>
          </p:cNvSpPr>
          <p:nvPr/>
        </p:nvSpPr>
        <p:spPr>
          <a:xfrm>
            <a:off x="699912" y="523156"/>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rgbClr val="DDE4E4">
                  <a:lumMod val="50000"/>
                </a:srgb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3D2BCCF0-A75E-2C46-B903-C34842C0AEF9}"/>
              </a:ext>
            </a:extLst>
          </p:cNvPr>
          <p:cNvSpPr txBox="1"/>
          <p:nvPr/>
        </p:nvSpPr>
        <p:spPr>
          <a:xfrm>
            <a:off x="699912" y="2941653"/>
            <a:ext cx="7493829" cy="3674300"/>
          </a:xfrm>
          <a:prstGeom prst="rect">
            <a:avLst/>
          </a:prstGeom>
          <a:noFill/>
        </p:spPr>
        <p:txBody>
          <a:bodyPr wrap="square" numCol="2" spcCol="457200" rtlCol="0">
            <a:noAutofit/>
          </a:bodyPr>
          <a:lstStyle/>
          <a:p>
            <a:pPr lvl="0">
              <a:defRPr/>
            </a:pPr>
            <a:r>
              <a:rPr lang="en-US" sz="1200" dirty="0">
                <a:solidFill>
                  <a:prstClr val="black"/>
                </a:solidFill>
              </a:rPr>
              <a:t>While it is often said that the world is awash in data, informed decision-making can occur only when data are transparent and readily available to the stakeholders that need the information. </a:t>
            </a:r>
            <a:r>
              <a:rPr lang="en-US" sz="1200" dirty="0">
                <a:solidFill>
                  <a:prstClr val="black"/>
                </a:solidFill>
                <a:hlinkClick r:id="rId4"/>
              </a:rPr>
              <a:t>Our Shared Seas</a:t>
            </a:r>
            <a:r>
              <a:rPr lang="en-US" sz="1200" dirty="0">
                <a:solidFill>
                  <a:prstClr val="black"/>
                </a:solidFill>
              </a:rPr>
              <a:t> is a website platform which seeks to roll up relevant ocean conservation data in a centralized, easy-to-use platform, providing authoritative data and sensemaking of ocean trends.</a:t>
            </a:r>
          </a:p>
          <a:p>
            <a:pPr lvl="0">
              <a:defRPr/>
            </a:pPr>
            <a:endParaRPr lang="en-US" sz="1200" dirty="0">
              <a:solidFill>
                <a:prstClr val="black"/>
              </a:solidFill>
            </a:endParaRPr>
          </a:p>
          <a:p>
            <a:pPr lvl="0">
              <a:defRPr/>
            </a:pPr>
            <a:r>
              <a:rPr lang="en-US" sz="1200" dirty="0">
                <a:solidFill>
                  <a:prstClr val="black"/>
                </a:solidFill>
              </a:rPr>
              <a:t>The purpose of this project is to aggregate ocean statistics and trends to support the marine conservation community—including funders, advocates, practitioners, and policymakers—in making better, faster, and more informed decisions. In 2017, the </a:t>
            </a:r>
            <a:r>
              <a:rPr lang="en-US" sz="1200" dirty="0">
                <a:solidFill>
                  <a:prstClr val="black"/>
                </a:solidFill>
                <a:hlinkClick r:id="rId5"/>
              </a:rPr>
              <a:t>David and Lucile Packard Foundation</a:t>
            </a:r>
            <a:r>
              <a:rPr lang="en-US" sz="1200" dirty="0">
                <a:solidFill>
                  <a:prstClr val="black"/>
                </a:solidFill>
              </a:rPr>
              <a:t> commissioned </a:t>
            </a:r>
            <a:r>
              <a:rPr lang="en-US" sz="1200" dirty="0">
                <a:solidFill>
                  <a:prstClr val="black"/>
                </a:solidFill>
                <a:hlinkClick r:id="rId6"/>
              </a:rPr>
              <a:t>CEA Consulting</a:t>
            </a:r>
            <a:r>
              <a:rPr lang="en-US" sz="1200" dirty="0">
                <a:solidFill>
                  <a:prstClr val="black"/>
                </a:solidFill>
              </a:rPr>
              <a:t> to prepare </a:t>
            </a:r>
            <a:r>
              <a:rPr lang="en-US" sz="1200" i="1" dirty="0">
                <a:solidFill>
                  <a:prstClr val="black"/>
                </a:solidFill>
              </a:rPr>
              <a:t>Our Shared Seas: A 2017 Overview of Ocean Threats and Conservation Funding</a:t>
            </a:r>
            <a:r>
              <a:rPr lang="en-US" sz="1200" dirty="0">
                <a:solidFill>
                  <a:prstClr val="black"/>
                </a:solidFill>
              </a:rPr>
              <a:t> as a primer on the primary ocean threats, trends, and solutions. As a second edition of the original narrative report, the 2019 edition takes the form of a website is which provides updated figures and share key data points in a format that is easy to digest and use for external purposes. </a:t>
            </a:r>
          </a:p>
          <a:p>
            <a:pPr lvl="0">
              <a:defRPr/>
            </a:pPr>
            <a:endParaRPr lang="en-US" sz="1200" dirty="0">
              <a:solidFill>
                <a:prstClr val="black"/>
              </a:solidFill>
            </a:endParaRPr>
          </a:p>
          <a:p>
            <a:pPr lvl="0">
              <a:defRPr/>
            </a:pPr>
            <a:r>
              <a:rPr lang="en-US" sz="1200" dirty="0">
                <a:solidFill>
                  <a:prstClr val="black"/>
                </a:solidFill>
              </a:rPr>
              <a:t>Visitors are welcome to download both individual charts directly from the site and PowerPoint decks for external use, provided that corresponding references are cited.</a:t>
            </a:r>
          </a:p>
          <a:p>
            <a:pPr lvl="0">
              <a:defRPr/>
            </a:pPr>
            <a:endParaRPr lang="en-US" sz="1200" dirty="0">
              <a:solidFill>
                <a:prstClr val="black"/>
              </a:solidFill>
            </a:endParaRPr>
          </a:p>
          <a:p>
            <a:pPr lvl="0">
              <a:defRPr/>
            </a:pPr>
            <a:r>
              <a:rPr lang="en-US" sz="1200" dirty="0">
                <a:solidFill>
                  <a:prstClr val="black"/>
                </a:solidFill>
              </a:rPr>
              <a:t>This deck serves as a companion piece to the Our Shared Seas website. Readers are encouraged to visit the website for additional data and analysis at </a:t>
            </a:r>
            <a:r>
              <a:rPr lang="en-US" sz="1200" dirty="0">
                <a:solidFill>
                  <a:prstClr val="black"/>
                </a:solidFill>
                <a:hlinkClick r:id="rId4"/>
              </a:rPr>
              <a:t>www.OurSharedSeas.com</a:t>
            </a:r>
            <a:r>
              <a:rPr lang="en-US" sz="1200" dirty="0">
                <a:solidFill>
                  <a:prstClr val="black"/>
                </a:solidFill>
              </a:rPr>
              <a:t>.</a:t>
            </a:r>
          </a:p>
          <a:p>
            <a:pPr lvl="0">
              <a:defRPr/>
            </a:pPr>
            <a:endParaRPr lang="en-US" sz="1200" dirty="0">
              <a:solidFill>
                <a:prstClr val="black"/>
              </a:solidFill>
            </a:endParaRPr>
          </a:p>
          <a:p>
            <a:endParaRPr lang="en-US" sz="1200" dirty="0"/>
          </a:p>
          <a:p>
            <a:endParaRPr lang="en-US" sz="1200" dirty="0"/>
          </a:p>
        </p:txBody>
      </p:sp>
    </p:spTree>
    <p:extLst>
      <p:ext uri="{BB962C8B-B14F-4D97-AF65-F5344CB8AC3E}">
        <p14:creationId xmlns:p14="http://schemas.microsoft.com/office/powerpoint/2010/main" val="392255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p:txBody>
          <a:bodyPr/>
          <a:lstStyle/>
          <a:p>
            <a:r>
              <a:rPr lang="en-US" dirty="0"/>
              <a:t>Fisheries : Global Production Trends </a:t>
            </a:r>
          </a:p>
        </p:txBody>
      </p:sp>
      <p:sp>
        <p:nvSpPr>
          <p:cNvPr id="20" name="Slide Number Placeholder 19"/>
          <p:cNvSpPr>
            <a:spLocks noGrp="1"/>
          </p:cNvSpPr>
          <p:nvPr>
            <p:ph type="sldNum" sz="quarter" idx="13"/>
          </p:nvPr>
        </p:nvSpPr>
        <p:spPr/>
        <p:txBody>
          <a:bodyPr/>
          <a:lstStyle/>
          <a:p>
            <a:fld id="{EDC524C0-D0C0-9D4B-B8B5-9964722959C4}" type="slidenum">
              <a:rPr lang="en-US" smtClean="0"/>
              <a:pPr/>
              <a:t>3</a:t>
            </a:fld>
            <a:endParaRPr lang="en-US" dirty="0"/>
          </a:p>
        </p:txBody>
      </p:sp>
      <p:sp>
        <p:nvSpPr>
          <p:cNvPr id="14" name="Text Placeholder 13"/>
          <p:cNvSpPr>
            <a:spLocks noGrp="1"/>
          </p:cNvSpPr>
          <p:nvPr>
            <p:ph type="body" sz="quarter" idx="14"/>
          </p:nvPr>
        </p:nvSpPr>
        <p:spPr/>
        <p:txBody>
          <a:bodyPr/>
          <a:lstStyle/>
          <a:p>
            <a:r>
              <a:rPr lang="en-US" dirty="0"/>
              <a:t>Source: FAO Fisheries and Aquaculture Department, FishStatJ - Software for Fishery Statistical Time Series, 2018; Pauly D. and Zeller D., editors. </a:t>
            </a:r>
            <a:r>
              <a:rPr lang="en-US" i="1" dirty="0"/>
              <a:t>Sea Around Us Concepts, Design and Data</a:t>
            </a:r>
            <a:r>
              <a:rPr lang="en-US" dirty="0"/>
              <a:t>, www.seaaroundus.org, 2015; Meta data from: Watson, Reg A., and A. Tidd. “Mapping Nearly a Century and a Half of Global Marine Fishing: 1869–2015.” </a:t>
            </a:r>
            <a:r>
              <a:rPr lang="en-US" i="1" dirty="0"/>
              <a:t>Marine Policy </a:t>
            </a:r>
            <a:r>
              <a:rPr lang="en-US" dirty="0"/>
              <a:t>93 (July 2018): 171–77. http://dx.doi.org/10.4226/77/5a65572655f73; http://data.imas.utas.edu.au/portal/search?uuid=ff1274e1-c0ab-411b-a8a2-5a12eb27f2c0</a:t>
            </a:r>
          </a:p>
        </p:txBody>
      </p:sp>
      <p:sp>
        <p:nvSpPr>
          <p:cNvPr id="10" name="Text Placeholder 9"/>
          <p:cNvSpPr>
            <a:spLocks noGrp="1"/>
          </p:cNvSpPr>
          <p:nvPr>
            <p:ph type="body" sz="quarter" idx="4294967295"/>
          </p:nvPr>
        </p:nvSpPr>
        <p:spPr>
          <a:xfrm>
            <a:off x="362932" y="982663"/>
            <a:ext cx="8456612" cy="1000125"/>
          </a:xfrm>
        </p:spPr>
        <p:txBody>
          <a:bodyPr/>
          <a:lstStyle/>
          <a:p>
            <a:pPr marL="0" indent="0">
              <a:buNone/>
            </a:pPr>
            <a:r>
              <a:rPr lang="en-US" dirty="0"/>
              <a:t>Statistics from FAO suggest landings have followed a roughly consistent level over the last 20 years. Catch reconstruction methodologies suggest that total global catch has been on a slight downward trajectory since the mid-1990s. </a:t>
            </a:r>
          </a:p>
        </p:txBody>
      </p:sp>
      <p:sp>
        <p:nvSpPr>
          <p:cNvPr id="9" name="Title 8"/>
          <p:cNvSpPr>
            <a:spLocks noGrp="1"/>
          </p:cNvSpPr>
          <p:nvPr>
            <p:ph type="title" idx="4294967295"/>
          </p:nvPr>
        </p:nvSpPr>
        <p:spPr>
          <a:xfrm>
            <a:off x="362932" y="409575"/>
            <a:ext cx="8456612" cy="434975"/>
          </a:xfrm>
        </p:spPr>
        <p:txBody>
          <a:bodyPr>
            <a:noAutofit/>
          </a:bodyPr>
          <a:lstStyle/>
          <a:p>
            <a:r>
              <a:rPr lang="en-US" dirty="0">
                <a:solidFill>
                  <a:schemeClr val="tx2"/>
                </a:solidFill>
              </a:rPr>
              <a:t>FAO reports that global landings were 93 million tons in 2016. Catch reconstructions place global landings roughly 30% higher than FAO’s officially reported figures.</a:t>
            </a:r>
          </a:p>
        </p:txBody>
      </p:sp>
      <p:pic>
        <p:nvPicPr>
          <p:cNvPr id="7" name="Picture 6">
            <a:extLst>
              <a:ext uri="{FF2B5EF4-FFF2-40B4-BE49-F238E27FC236}">
                <a16:creationId xmlns:a16="http://schemas.microsoft.com/office/drawing/2014/main" id="{BDC20303-A9D2-4262-B73C-D737A584D22E}"/>
              </a:ext>
            </a:extLst>
          </p:cNvPr>
          <p:cNvPicPr>
            <a:picLocks noChangeAspect="1"/>
          </p:cNvPicPr>
          <p:nvPr/>
        </p:nvPicPr>
        <p:blipFill rotWithShape="1">
          <a:blip r:embed="rId3">
            <a:extLst>
              <a:ext uri="{28A0092B-C50C-407E-A947-70E740481C1C}">
                <a14:useLocalDpi xmlns:a14="http://schemas.microsoft.com/office/drawing/2010/main" val="0"/>
              </a:ext>
            </a:extLst>
          </a:blip>
          <a:srcRect t="10759"/>
          <a:stretch/>
        </p:blipFill>
        <p:spPr>
          <a:xfrm>
            <a:off x="374730" y="1774896"/>
            <a:ext cx="8430506" cy="3761730"/>
          </a:xfrm>
          <a:prstGeom prst="rect">
            <a:avLst/>
          </a:prstGeom>
        </p:spPr>
      </p:pic>
      <p:sp>
        <p:nvSpPr>
          <p:cNvPr id="2" name="Rectangle 1">
            <a:extLst>
              <a:ext uri="{FF2B5EF4-FFF2-40B4-BE49-F238E27FC236}">
                <a16:creationId xmlns:a16="http://schemas.microsoft.com/office/drawing/2014/main" id="{ABED319F-3131-4028-BF55-320131BB28E6}"/>
              </a:ext>
            </a:extLst>
          </p:cNvPr>
          <p:cNvSpPr/>
          <p:nvPr/>
        </p:nvSpPr>
        <p:spPr>
          <a:xfrm>
            <a:off x="354656" y="1472597"/>
            <a:ext cx="4176143" cy="261610"/>
          </a:xfrm>
          <a:prstGeom prst="rect">
            <a:avLst/>
          </a:prstGeom>
        </p:spPr>
        <p:txBody>
          <a:bodyPr wrap="none">
            <a:spAutoFit/>
          </a:bodyPr>
          <a:lstStyle/>
          <a:p>
            <a:r>
              <a:rPr lang="en-US" sz="1100" b="1" dirty="0">
                <a:solidFill>
                  <a:schemeClr val="tx1">
                    <a:lumMod val="50000"/>
                  </a:schemeClr>
                </a:solidFill>
                <a:latin typeface="+mj-lt"/>
                <a:cs typeface="Calibri" panose="020F0502020204030204" pitchFamily="34" charset="0"/>
              </a:rPr>
              <a:t>Comparison of global marine capture estimates (1950-2016)</a:t>
            </a:r>
          </a:p>
        </p:txBody>
      </p:sp>
    </p:spTree>
    <p:extLst>
      <p:ext uri="{BB962C8B-B14F-4D97-AF65-F5344CB8AC3E}">
        <p14:creationId xmlns:p14="http://schemas.microsoft.com/office/powerpoint/2010/main" val="77018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p:txBody>
          <a:bodyPr/>
          <a:lstStyle/>
          <a:p>
            <a:r>
              <a:rPr lang="en-US" dirty="0"/>
              <a:t>Fisheries : Global Production Trends </a:t>
            </a:r>
          </a:p>
        </p:txBody>
      </p:sp>
      <p:sp>
        <p:nvSpPr>
          <p:cNvPr id="20" name="Slide Number Placeholder 19"/>
          <p:cNvSpPr>
            <a:spLocks noGrp="1"/>
          </p:cNvSpPr>
          <p:nvPr>
            <p:ph type="sldNum" sz="quarter" idx="13"/>
          </p:nvPr>
        </p:nvSpPr>
        <p:spPr/>
        <p:txBody>
          <a:bodyPr/>
          <a:lstStyle/>
          <a:p>
            <a:fld id="{EDC524C0-D0C0-9D4B-B8B5-9964722959C4}" type="slidenum">
              <a:rPr lang="en-US" smtClean="0"/>
              <a:pPr/>
              <a:t>4</a:t>
            </a:fld>
            <a:endParaRPr lang="en-US" dirty="0"/>
          </a:p>
        </p:txBody>
      </p:sp>
      <p:sp>
        <p:nvSpPr>
          <p:cNvPr id="14" name="Text Placeholder 13"/>
          <p:cNvSpPr>
            <a:spLocks noGrp="1"/>
          </p:cNvSpPr>
          <p:nvPr>
            <p:ph type="body" sz="quarter" idx="14"/>
          </p:nvPr>
        </p:nvSpPr>
        <p:spPr/>
        <p:txBody>
          <a:bodyPr/>
          <a:lstStyle/>
          <a:p>
            <a:r>
              <a:rPr lang="en-US" dirty="0"/>
              <a:t>Source: Meta data from: Watson, Reg A., and A. Tidd. “Mapping Nearly a Century and a Half of Global Marine Fishing: 1869–2015.” </a:t>
            </a:r>
            <a:r>
              <a:rPr lang="en-US" i="1" dirty="0"/>
              <a:t>Marine Policy</a:t>
            </a:r>
            <a:r>
              <a:rPr lang="en-US" dirty="0"/>
              <a:t> 93 (July 2018): 171–77. http://dx.doi.org/10.4226/77/5a65572655f73; http://data.imas.utas.edu.au/portal/ search?uuid=ff1274e1-c0ab-411b-a8a2-5a12eb27f2c0. </a:t>
            </a:r>
          </a:p>
        </p:txBody>
      </p:sp>
      <p:sp>
        <p:nvSpPr>
          <p:cNvPr id="9" name="Title 8"/>
          <p:cNvSpPr>
            <a:spLocks noGrp="1"/>
          </p:cNvSpPr>
          <p:nvPr>
            <p:ph type="title" idx="4294967295"/>
          </p:nvPr>
        </p:nvSpPr>
        <p:spPr>
          <a:xfrm>
            <a:off x="332733" y="442515"/>
            <a:ext cx="8456612" cy="434975"/>
          </a:xfrm>
        </p:spPr>
        <p:txBody>
          <a:bodyPr>
            <a:noAutofit/>
          </a:bodyPr>
          <a:lstStyle/>
          <a:p>
            <a:r>
              <a:rPr lang="en-US" dirty="0">
                <a:solidFill>
                  <a:schemeClr val="tx2"/>
                </a:solidFill>
              </a:rPr>
              <a:t>An estimated 20% of global fish catch, representing 11-26 million tonnes of landings is caught illegally, accounting for an annual economic loss of USD 10-23.5 billion. </a:t>
            </a:r>
          </a:p>
        </p:txBody>
      </p:sp>
      <p:sp>
        <p:nvSpPr>
          <p:cNvPr id="12" name="Text Placeholder 9">
            <a:extLst>
              <a:ext uri="{FF2B5EF4-FFF2-40B4-BE49-F238E27FC236}">
                <a16:creationId xmlns:a16="http://schemas.microsoft.com/office/drawing/2014/main" id="{CE77B84F-ACB6-40A2-AB62-36A50E322DF0}"/>
              </a:ext>
            </a:extLst>
          </p:cNvPr>
          <p:cNvSpPr>
            <a:spLocks noGrp="1"/>
          </p:cNvSpPr>
          <p:nvPr>
            <p:ph type="body" sz="quarter" idx="4294967295"/>
          </p:nvPr>
        </p:nvSpPr>
        <p:spPr>
          <a:xfrm>
            <a:off x="332733" y="982265"/>
            <a:ext cx="8456612" cy="1000125"/>
          </a:xfrm>
        </p:spPr>
        <p:txBody>
          <a:bodyPr/>
          <a:lstStyle/>
          <a:p>
            <a:pPr marL="0" indent="0">
              <a:buNone/>
            </a:pPr>
            <a:r>
              <a:rPr lang="en-US" dirty="0"/>
              <a:t>Recent analysis by Watson and Tidd (2018) updated this figure, estimating that illegal and unreported fishing accounted for roughly 25% of landings in 2015 (32 MT). While these figures represent the best available global estimate, accurately determining the scale of IUU is a significant challenge, which is one reason for the wide confidence intervals. </a:t>
            </a:r>
          </a:p>
        </p:txBody>
      </p:sp>
      <p:pic>
        <p:nvPicPr>
          <p:cNvPr id="11" name="Picture 10">
            <a:extLst>
              <a:ext uri="{FF2B5EF4-FFF2-40B4-BE49-F238E27FC236}">
                <a16:creationId xmlns:a16="http://schemas.microsoft.com/office/drawing/2014/main" id="{588ABCDF-AC18-401A-8ECE-09075545267D}"/>
              </a:ext>
            </a:extLst>
          </p:cNvPr>
          <p:cNvPicPr>
            <a:picLocks noChangeAspect="1"/>
          </p:cNvPicPr>
          <p:nvPr/>
        </p:nvPicPr>
        <p:blipFill rotWithShape="1">
          <a:blip r:embed="rId3"/>
          <a:srcRect t="9210"/>
          <a:stretch/>
        </p:blipFill>
        <p:spPr>
          <a:xfrm>
            <a:off x="469232" y="1937847"/>
            <a:ext cx="8674768" cy="3937888"/>
          </a:xfrm>
          <a:prstGeom prst="rect">
            <a:avLst/>
          </a:prstGeom>
        </p:spPr>
      </p:pic>
      <p:sp>
        <p:nvSpPr>
          <p:cNvPr id="2" name="Rectangle 1">
            <a:extLst>
              <a:ext uri="{FF2B5EF4-FFF2-40B4-BE49-F238E27FC236}">
                <a16:creationId xmlns:a16="http://schemas.microsoft.com/office/drawing/2014/main" id="{ABED319F-3131-4028-BF55-320131BB28E6}"/>
              </a:ext>
            </a:extLst>
          </p:cNvPr>
          <p:cNvSpPr/>
          <p:nvPr/>
        </p:nvSpPr>
        <p:spPr>
          <a:xfrm>
            <a:off x="354655" y="1611988"/>
            <a:ext cx="3706464" cy="261610"/>
          </a:xfrm>
          <a:prstGeom prst="rect">
            <a:avLst/>
          </a:prstGeom>
        </p:spPr>
        <p:txBody>
          <a:bodyPr wrap="none">
            <a:spAutoFit/>
          </a:bodyPr>
          <a:lstStyle/>
          <a:p>
            <a:r>
              <a:rPr lang="en-US" sz="1100" b="1" dirty="0">
                <a:solidFill>
                  <a:schemeClr val="tx1">
                    <a:lumMod val="50000"/>
                  </a:schemeClr>
                </a:solidFill>
                <a:latin typeface="+mj-lt"/>
                <a:cs typeface="Calibri" panose="020F0502020204030204" pitchFamily="34" charset="0"/>
              </a:rPr>
              <a:t>Estimates of unreported catch estimates (1950-2016)</a:t>
            </a:r>
          </a:p>
        </p:txBody>
      </p:sp>
    </p:spTree>
    <p:extLst>
      <p:ext uri="{BB962C8B-B14F-4D97-AF65-F5344CB8AC3E}">
        <p14:creationId xmlns:p14="http://schemas.microsoft.com/office/powerpoint/2010/main" val="394595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C1827B9-0FE2-48B1-95C5-30F4ADE65494}"/>
              </a:ext>
            </a:extLst>
          </p:cNvPr>
          <p:cNvSpPr>
            <a:spLocks noGrp="1"/>
          </p:cNvSpPr>
          <p:nvPr>
            <p:ph type="body" sz="quarter" idx="11"/>
          </p:nvPr>
        </p:nvSpPr>
        <p:spPr/>
        <p:txBody>
          <a:bodyPr/>
          <a:lstStyle/>
          <a:p>
            <a:r>
              <a:rPr lang="en-US" dirty="0"/>
              <a:t>Fisheries: Global Production Trends </a:t>
            </a:r>
          </a:p>
        </p:txBody>
      </p:sp>
      <p:sp>
        <p:nvSpPr>
          <p:cNvPr id="5" name="Slide Number Placeholder 4">
            <a:extLst>
              <a:ext uri="{FF2B5EF4-FFF2-40B4-BE49-F238E27FC236}">
                <a16:creationId xmlns:a16="http://schemas.microsoft.com/office/drawing/2014/main" id="{4930BFBB-B631-442C-9F7D-89ABF3CF4FAB}"/>
              </a:ext>
            </a:extLst>
          </p:cNvPr>
          <p:cNvSpPr>
            <a:spLocks noGrp="1"/>
          </p:cNvSpPr>
          <p:nvPr>
            <p:ph type="sldNum" sz="quarter" idx="13"/>
          </p:nvPr>
        </p:nvSpPr>
        <p:spPr/>
        <p:txBody>
          <a:bodyPr/>
          <a:lstStyle/>
          <a:p>
            <a:fld id="{D0D79AC4-38B7-8D47-A6E3-3B9491255C88}" type="slidenum">
              <a:rPr lang="en-US" smtClean="0"/>
              <a:pPr/>
              <a:t>5</a:t>
            </a:fld>
            <a:endParaRPr lang="en-US"/>
          </a:p>
        </p:txBody>
      </p:sp>
      <p:sp>
        <p:nvSpPr>
          <p:cNvPr id="6" name="Text Placeholder 5">
            <a:extLst>
              <a:ext uri="{FF2B5EF4-FFF2-40B4-BE49-F238E27FC236}">
                <a16:creationId xmlns:a16="http://schemas.microsoft.com/office/drawing/2014/main" id="{595BB19E-4426-4937-9FA4-D05C3A0CE6DF}"/>
              </a:ext>
            </a:extLst>
          </p:cNvPr>
          <p:cNvSpPr>
            <a:spLocks noGrp="1"/>
          </p:cNvSpPr>
          <p:nvPr>
            <p:ph type="body" sz="quarter" idx="14"/>
          </p:nvPr>
        </p:nvSpPr>
        <p:spPr>
          <a:xfrm>
            <a:off x="354656" y="5939984"/>
            <a:ext cx="8217844" cy="781491"/>
          </a:xfrm>
        </p:spPr>
        <p:txBody>
          <a:bodyPr/>
          <a:lstStyle/>
          <a:p>
            <a:pPr fontAlgn="base"/>
            <a:r>
              <a:rPr lang="en-US" dirty="0"/>
              <a:t>Source:  FAO Fisheries and Aquaculture Department, </a:t>
            </a:r>
            <a:r>
              <a:rPr lang="en-US" i="1" dirty="0"/>
              <a:t>FishStatJ - Software for Fishery Statistical Time Series</a:t>
            </a:r>
            <a:r>
              <a:rPr lang="en-US" dirty="0"/>
              <a:t>, 2018, http://www.fao.org/fishery/statistics/software/fishstatj/en.</a:t>
            </a:r>
          </a:p>
          <a:p>
            <a:br>
              <a:rPr lang="en-US" dirty="0"/>
            </a:br>
            <a:endParaRPr lang="en-US" dirty="0"/>
          </a:p>
        </p:txBody>
      </p:sp>
      <p:sp>
        <p:nvSpPr>
          <p:cNvPr id="2" name="Text Placeholder 1">
            <a:extLst>
              <a:ext uri="{FF2B5EF4-FFF2-40B4-BE49-F238E27FC236}">
                <a16:creationId xmlns:a16="http://schemas.microsoft.com/office/drawing/2014/main" id="{92D325BC-2295-4360-8019-5ED517B25473}"/>
              </a:ext>
            </a:extLst>
          </p:cNvPr>
          <p:cNvSpPr>
            <a:spLocks noGrp="1"/>
          </p:cNvSpPr>
          <p:nvPr>
            <p:ph type="body" sz="quarter" idx="4294967295"/>
          </p:nvPr>
        </p:nvSpPr>
        <p:spPr>
          <a:xfrm>
            <a:off x="354656" y="863814"/>
            <a:ext cx="8456612" cy="1000125"/>
          </a:xfrm>
        </p:spPr>
        <p:txBody>
          <a:bodyPr/>
          <a:lstStyle/>
          <a:p>
            <a:pPr marL="0" indent="0">
              <a:buNone/>
            </a:pPr>
            <a:r>
              <a:rPr lang="en-US" dirty="0"/>
              <a:t>Total landings in developed countries, primarily in North America and Europe, declined by a third since the late 1980s. Meanwhile developing economies (including China, Peru, and Russia) have seen consistent increases in catch—from representing 40% of global catch in 1980 to 65% in 2016</a:t>
            </a:r>
          </a:p>
        </p:txBody>
      </p:sp>
      <p:sp>
        <p:nvSpPr>
          <p:cNvPr id="3" name="Title 2">
            <a:extLst>
              <a:ext uri="{FF2B5EF4-FFF2-40B4-BE49-F238E27FC236}">
                <a16:creationId xmlns:a16="http://schemas.microsoft.com/office/drawing/2014/main" id="{CCBF63DC-0050-4636-BF9D-D902713597A6}"/>
              </a:ext>
            </a:extLst>
          </p:cNvPr>
          <p:cNvSpPr>
            <a:spLocks noGrp="1"/>
          </p:cNvSpPr>
          <p:nvPr>
            <p:ph type="title" idx="4294967295"/>
          </p:nvPr>
        </p:nvSpPr>
        <p:spPr>
          <a:xfrm>
            <a:off x="354656" y="379627"/>
            <a:ext cx="8456612" cy="434975"/>
          </a:xfrm>
        </p:spPr>
        <p:txBody>
          <a:bodyPr>
            <a:noAutofit/>
          </a:bodyPr>
          <a:lstStyle/>
          <a:p>
            <a:r>
              <a:rPr lang="en-US" dirty="0">
                <a:solidFill>
                  <a:schemeClr val="tx2"/>
                </a:solidFill>
              </a:rPr>
              <a:t>As wild capture landings plateaued in recent decades, a major redistribution of catch has taken place between developed and developing economies.</a:t>
            </a:r>
          </a:p>
        </p:txBody>
      </p:sp>
      <p:pic>
        <p:nvPicPr>
          <p:cNvPr id="8" name="Picture 7">
            <a:extLst>
              <a:ext uri="{FF2B5EF4-FFF2-40B4-BE49-F238E27FC236}">
                <a16:creationId xmlns:a16="http://schemas.microsoft.com/office/drawing/2014/main" id="{36FFF477-E80C-419F-9C18-46C8070D858A}"/>
              </a:ext>
            </a:extLst>
          </p:cNvPr>
          <p:cNvPicPr>
            <a:picLocks noChangeAspect="1"/>
          </p:cNvPicPr>
          <p:nvPr/>
        </p:nvPicPr>
        <p:blipFill rotWithShape="1">
          <a:blip r:embed="rId2"/>
          <a:srcRect t="6940"/>
          <a:stretch/>
        </p:blipFill>
        <p:spPr>
          <a:xfrm>
            <a:off x="505326" y="1695436"/>
            <a:ext cx="8638674" cy="4019563"/>
          </a:xfrm>
          <a:prstGeom prst="rect">
            <a:avLst/>
          </a:prstGeom>
        </p:spPr>
      </p:pic>
      <p:sp>
        <p:nvSpPr>
          <p:cNvPr id="10" name="Rectangle 9">
            <a:extLst>
              <a:ext uri="{FF2B5EF4-FFF2-40B4-BE49-F238E27FC236}">
                <a16:creationId xmlns:a16="http://schemas.microsoft.com/office/drawing/2014/main" id="{E6F1BFEF-9F67-4885-A6A8-D7A479B1D4FE}"/>
              </a:ext>
            </a:extLst>
          </p:cNvPr>
          <p:cNvSpPr/>
          <p:nvPr/>
        </p:nvSpPr>
        <p:spPr>
          <a:xfrm>
            <a:off x="333149" y="1516503"/>
            <a:ext cx="3002745" cy="261610"/>
          </a:xfrm>
          <a:prstGeom prst="rect">
            <a:avLst/>
          </a:prstGeom>
        </p:spPr>
        <p:txBody>
          <a:bodyPr wrap="none">
            <a:spAutoFit/>
          </a:bodyPr>
          <a:lstStyle/>
          <a:p>
            <a:r>
              <a:rPr lang="en-US" sz="1100" b="1" dirty="0">
                <a:solidFill>
                  <a:schemeClr val="tx1">
                    <a:lumMod val="50000"/>
                  </a:schemeClr>
                </a:solidFill>
                <a:latin typeface="+mj-lt"/>
                <a:cs typeface="Calibri" panose="020F0502020204030204" pitchFamily="34" charset="0"/>
              </a:rPr>
              <a:t>Catch by country economic classification </a:t>
            </a:r>
          </a:p>
        </p:txBody>
      </p:sp>
    </p:spTree>
    <p:extLst>
      <p:ext uri="{BB962C8B-B14F-4D97-AF65-F5344CB8AC3E}">
        <p14:creationId xmlns:p14="http://schemas.microsoft.com/office/powerpoint/2010/main" val="199424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8020AC-5D25-41DA-8C6C-64B9AB9E758E}"/>
              </a:ext>
            </a:extLst>
          </p:cNvPr>
          <p:cNvSpPr>
            <a:spLocks noGrp="1"/>
          </p:cNvSpPr>
          <p:nvPr>
            <p:ph type="body" sz="quarter" idx="11"/>
          </p:nvPr>
        </p:nvSpPr>
        <p:spPr/>
        <p:txBody>
          <a:bodyPr/>
          <a:lstStyle/>
          <a:p>
            <a:r>
              <a:rPr lang="en-US" dirty="0"/>
              <a:t>Fisheries: Global Production Trends </a:t>
            </a:r>
          </a:p>
        </p:txBody>
      </p:sp>
      <p:sp>
        <p:nvSpPr>
          <p:cNvPr id="5" name="Slide Number Placeholder 4">
            <a:extLst>
              <a:ext uri="{FF2B5EF4-FFF2-40B4-BE49-F238E27FC236}">
                <a16:creationId xmlns:a16="http://schemas.microsoft.com/office/drawing/2014/main" id="{14767AD3-029A-4258-AC84-28F84190B244}"/>
              </a:ext>
            </a:extLst>
          </p:cNvPr>
          <p:cNvSpPr>
            <a:spLocks noGrp="1"/>
          </p:cNvSpPr>
          <p:nvPr>
            <p:ph type="sldNum" sz="quarter" idx="13"/>
          </p:nvPr>
        </p:nvSpPr>
        <p:spPr/>
        <p:txBody>
          <a:bodyPr/>
          <a:lstStyle/>
          <a:p>
            <a:fld id="{D0D79AC4-38B7-8D47-A6E3-3B9491255C88}" type="slidenum">
              <a:rPr lang="en-US" smtClean="0"/>
              <a:pPr/>
              <a:t>6</a:t>
            </a:fld>
            <a:endParaRPr lang="en-US"/>
          </a:p>
        </p:txBody>
      </p:sp>
      <p:sp>
        <p:nvSpPr>
          <p:cNvPr id="6" name="Text Placeholder 5">
            <a:extLst>
              <a:ext uri="{FF2B5EF4-FFF2-40B4-BE49-F238E27FC236}">
                <a16:creationId xmlns:a16="http://schemas.microsoft.com/office/drawing/2014/main" id="{89F7B54C-6BBB-4061-856B-6DB4F8781774}"/>
              </a:ext>
            </a:extLst>
          </p:cNvPr>
          <p:cNvSpPr>
            <a:spLocks noGrp="1"/>
          </p:cNvSpPr>
          <p:nvPr>
            <p:ph type="body" sz="quarter" idx="14"/>
          </p:nvPr>
        </p:nvSpPr>
        <p:spPr>
          <a:xfrm>
            <a:off x="354656" y="5939984"/>
            <a:ext cx="8098317" cy="781491"/>
          </a:xfrm>
        </p:spPr>
        <p:txBody>
          <a:bodyPr/>
          <a:lstStyle/>
          <a:p>
            <a:r>
              <a:rPr lang="en-US" dirty="0"/>
              <a:t>Source: FAO Fisheries and Aquaculture Department, </a:t>
            </a:r>
            <a:r>
              <a:rPr lang="en-US" i="1" dirty="0"/>
              <a:t>FishStatJ - Software for Fishery Statistical Time Series</a:t>
            </a:r>
            <a:r>
              <a:rPr lang="en-US" dirty="0"/>
              <a:t>, 2018, http://www.fao.org/fishery/statistics/software/fishstatj/en; Cao, Ling, Yong Chen, </a:t>
            </a:r>
            <a:r>
              <a:rPr lang="en-US" dirty="0" err="1"/>
              <a:t>Shuanglin</a:t>
            </a:r>
            <a:r>
              <a:rPr lang="en-US" dirty="0"/>
              <a:t> Dong, Arthur Hanson, Bo Huang, Duncan Leadbitter, David C. Little, et al. “Opportunity for Marine Fisheries Reform in China.” </a:t>
            </a:r>
            <a:r>
              <a:rPr lang="en-US" i="1" dirty="0"/>
              <a:t>Proceedings of the National Academy of Sciences</a:t>
            </a:r>
            <a:r>
              <a:rPr lang="en-US" dirty="0"/>
              <a:t> 114, no. 3 (January 17, 2017): 435–42.</a:t>
            </a:r>
          </a:p>
          <a:p>
            <a:endParaRPr lang="en-US" dirty="0"/>
          </a:p>
        </p:txBody>
      </p:sp>
      <p:sp>
        <p:nvSpPr>
          <p:cNvPr id="2" name="Text Placeholder 1">
            <a:extLst>
              <a:ext uri="{FF2B5EF4-FFF2-40B4-BE49-F238E27FC236}">
                <a16:creationId xmlns:a16="http://schemas.microsoft.com/office/drawing/2014/main" id="{59BEE0AC-3036-40F4-B91C-BBBA94135870}"/>
              </a:ext>
            </a:extLst>
          </p:cNvPr>
          <p:cNvSpPr>
            <a:spLocks noGrp="1"/>
          </p:cNvSpPr>
          <p:nvPr>
            <p:ph type="body" sz="quarter" idx="4294967295"/>
          </p:nvPr>
        </p:nvSpPr>
        <p:spPr>
          <a:xfrm>
            <a:off x="332732" y="867488"/>
            <a:ext cx="8456612" cy="1001712"/>
          </a:xfrm>
        </p:spPr>
        <p:txBody>
          <a:bodyPr/>
          <a:lstStyle/>
          <a:p>
            <a:pPr marL="0" indent="0">
              <a:buNone/>
            </a:pPr>
            <a:r>
              <a:rPr lang="en-US" dirty="0"/>
              <a:t>Since 2012, wild capture landings by Asian countries have exceeded landings by the rest of the world combined. Recent research suggests that the continued high productivity of some Asian fisheries is at least partly driven by heavy fishing pressure and speciation, the shift in ecosystem composition toward smaller, more productive species. </a:t>
            </a:r>
          </a:p>
        </p:txBody>
      </p:sp>
      <p:sp>
        <p:nvSpPr>
          <p:cNvPr id="3" name="Title 2">
            <a:extLst>
              <a:ext uri="{FF2B5EF4-FFF2-40B4-BE49-F238E27FC236}">
                <a16:creationId xmlns:a16="http://schemas.microsoft.com/office/drawing/2014/main" id="{563DAAE1-EBF0-40D2-A3C8-FD77DA399083}"/>
              </a:ext>
            </a:extLst>
          </p:cNvPr>
          <p:cNvSpPr>
            <a:spLocks noGrp="1"/>
          </p:cNvSpPr>
          <p:nvPr>
            <p:ph type="title" idx="4294967295"/>
          </p:nvPr>
        </p:nvSpPr>
        <p:spPr>
          <a:xfrm>
            <a:off x="332732" y="359488"/>
            <a:ext cx="8456612" cy="434975"/>
          </a:xfrm>
        </p:spPr>
        <p:txBody>
          <a:bodyPr>
            <a:noAutofit/>
          </a:bodyPr>
          <a:lstStyle/>
          <a:p>
            <a:r>
              <a:rPr lang="en-US" dirty="0">
                <a:solidFill>
                  <a:schemeClr val="tx2"/>
                </a:solidFill>
              </a:rPr>
              <a:t>Regionally, Asia has experienced the most notable expansion in catch, with a nine-fold increase in landings since the 1950s.</a:t>
            </a:r>
            <a:r>
              <a:rPr lang="en-US" b="0" dirty="0">
                <a:solidFill>
                  <a:schemeClr val="tx2"/>
                </a:solidFill>
              </a:rPr>
              <a:t> </a:t>
            </a:r>
            <a:endParaRPr lang="en-US" dirty="0">
              <a:solidFill>
                <a:schemeClr val="tx2"/>
              </a:solidFill>
            </a:endParaRPr>
          </a:p>
        </p:txBody>
      </p:sp>
      <p:pic>
        <p:nvPicPr>
          <p:cNvPr id="8" name="Picture 7">
            <a:extLst>
              <a:ext uri="{FF2B5EF4-FFF2-40B4-BE49-F238E27FC236}">
                <a16:creationId xmlns:a16="http://schemas.microsoft.com/office/drawing/2014/main" id="{A709E991-179D-47F5-8858-B476AB1679F1}"/>
              </a:ext>
            </a:extLst>
          </p:cNvPr>
          <p:cNvPicPr>
            <a:picLocks noChangeAspect="1"/>
          </p:cNvPicPr>
          <p:nvPr/>
        </p:nvPicPr>
        <p:blipFill rotWithShape="1">
          <a:blip r:embed="rId2"/>
          <a:srcRect t="9499"/>
          <a:stretch/>
        </p:blipFill>
        <p:spPr>
          <a:xfrm>
            <a:off x="354656" y="1869200"/>
            <a:ext cx="8789344" cy="3977200"/>
          </a:xfrm>
          <a:prstGeom prst="rect">
            <a:avLst/>
          </a:prstGeom>
        </p:spPr>
      </p:pic>
      <p:sp>
        <p:nvSpPr>
          <p:cNvPr id="9" name="Rectangle 8">
            <a:extLst>
              <a:ext uri="{FF2B5EF4-FFF2-40B4-BE49-F238E27FC236}">
                <a16:creationId xmlns:a16="http://schemas.microsoft.com/office/drawing/2014/main" id="{E8951C52-0FA2-4C47-AB55-B49725316C02}"/>
              </a:ext>
            </a:extLst>
          </p:cNvPr>
          <p:cNvSpPr/>
          <p:nvPr/>
        </p:nvSpPr>
        <p:spPr>
          <a:xfrm>
            <a:off x="333149" y="1570218"/>
            <a:ext cx="4604146" cy="261610"/>
          </a:xfrm>
          <a:prstGeom prst="rect">
            <a:avLst/>
          </a:prstGeom>
        </p:spPr>
        <p:txBody>
          <a:bodyPr wrap="none">
            <a:spAutoFit/>
          </a:bodyPr>
          <a:lstStyle/>
          <a:p>
            <a:r>
              <a:rPr lang="en-US" sz="1100" b="1" dirty="0">
                <a:solidFill>
                  <a:schemeClr val="tx1">
                    <a:lumMod val="50000"/>
                  </a:schemeClr>
                </a:solidFill>
                <a:latin typeface="+mj-lt"/>
                <a:cs typeface="Calibri" panose="020F0502020204030204" pitchFamily="34" charset="0"/>
              </a:rPr>
              <a:t>Capture fisheries landings: Asia compared to the rest of the world</a:t>
            </a:r>
          </a:p>
        </p:txBody>
      </p:sp>
    </p:spTree>
    <p:extLst>
      <p:ext uri="{BB962C8B-B14F-4D97-AF65-F5344CB8AC3E}">
        <p14:creationId xmlns:p14="http://schemas.microsoft.com/office/powerpoint/2010/main" val="222136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304C77-37F5-445E-A61E-0B42BC153B62}"/>
              </a:ext>
            </a:extLst>
          </p:cNvPr>
          <p:cNvSpPr>
            <a:spLocks noGrp="1"/>
          </p:cNvSpPr>
          <p:nvPr>
            <p:ph type="body" sz="quarter" idx="11"/>
          </p:nvPr>
        </p:nvSpPr>
        <p:spPr/>
        <p:txBody>
          <a:bodyPr/>
          <a:lstStyle/>
          <a:p>
            <a:r>
              <a:rPr lang="en-US" dirty="0"/>
              <a:t>Fisheries: Global Stock Status</a:t>
            </a:r>
          </a:p>
        </p:txBody>
      </p:sp>
      <p:sp>
        <p:nvSpPr>
          <p:cNvPr id="5" name="Slide Number Placeholder 4">
            <a:extLst>
              <a:ext uri="{FF2B5EF4-FFF2-40B4-BE49-F238E27FC236}">
                <a16:creationId xmlns:a16="http://schemas.microsoft.com/office/drawing/2014/main" id="{BBB0F030-1618-433A-A115-12542DC4C10E}"/>
              </a:ext>
            </a:extLst>
          </p:cNvPr>
          <p:cNvSpPr>
            <a:spLocks noGrp="1"/>
          </p:cNvSpPr>
          <p:nvPr>
            <p:ph type="sldNum" sz="quarter" idx="13"/>
          </p:nvPr>
        </p:nvSpPr>
        <p:spPr/>
        <p:txBody>
          <a:bodyPr/>
          <a:lstStyle/>
          <a:p>
            <a:fld id="{D0D79AC4-38B7-8D47-A6E3-3B9491255C88}" type="slidenum">
              <a:rPr lang="en-US" smtClean="0"/>
              <a:pPr/>
              <a:t>7</a:t>
            </a:fld>
            <a:endParaRPr lang="en-US"/>
          </a:p>
        </p:txBody>
      </p:sp>
      <p:sp>
        <p:nvSpPr>
          <p:cNvPr id="6" name="Text Placeholder 5">
            <a:extLst>
              <a:ext uri="{FF2B5EF4-FFF2-40B4-BE49-F238E27FC236}">
                <a16:creationId xmlns:a16="http://schemas.microsoft.com/office/drawing/2014/main" id="{CAE9CD5E-E56B-4EEA-869F-155056280091}"/>
              </a:ext>
            </a:extLst>
          </p:cNvPr>
          <p:cNvSpPr>
            <a:spLocks noGrp="1"/>
          </p:cNvSpPr>
          <p:nvPr>
            <p:ph type="body" sz="quarter" idx="14"/>
          </p:nvPr>
        </p:nvSpPr>
        <p:spPr/>
        <p:txBody>
          <a:bodyPr/>
          <a:lstStyle/>
          <a:p>
            <a:r>
              <a:rPr lang="en-US" dirty="0"/>
              <a:t>Source: FAO, ed. </a:t>
            </a:r>
            <a:r>
              <a:rPr lang="en-US" i="1" dirty="0"/>
              <a:t>The State of World Fisheries and Aquaculture 2018</a:t>
            </a:r>
            <a:r>
              <a:rPr lang="en-US" dirty="0"/>
              <a:t>. Rome, 2018.</a:t>
            </a:r>
          </a:p>
        </p:txBody>
      </p:sp>
      <p:sp>
        <p:nvSpPr>
          <p:cNvPr id="2" name="Text Placeholder 1">
            <a:extLst>
              <a:ext uri="{FF2B5EF4-FFF2-40B4-BE49-F238E27FC236}">
                <a16:creationId xmlns:a16="http://schemas.microsoft.com/office/drawing/2014/main" id="{1FC93742-4EB8-4B26-BC2A-F3B9E11BF8AA}"/>
              </a:ext>
            </a:extLst>
          </p:cNvPr>
          <p:cNvSpPr>
            <a:spLocks noGrp="1"/>
          </p:cNvSpPr>
          <p:nvPr>
            <p:ph type="body" sz="quarter" idx="4294967295"/>
          </p:nvPr>
        </p:nvSpPr>
        <p:spPr>
          <a:xfrm>
            <a:off x="363618" y="845375"/>
            <a:ext cx="8456612" cy="1001713"/>
          </a:xfrm>
        </p:spPr>
        <p:txBody>
          <a:bodyPr/>
          <a:lstStyle/>
          <a:p>
            <a:pPr marL="0" indent="0">
              <a:buNone/>
            </a:pPr>
            <a:r>
              <a:rPr lang="en-US" dirty="0"/>
              <a:t>FAO data indicate that the portion of overfished stocks has steadily expanded over time—from 10% of stocks in 1975 to 33% in 2015—but has slightly stabilized in recent years.</a:t>
            </a:r>
            <a:r>
              <a:rPr lang="en-US" b="1" baseline="30000" dirty="0">
                <a:hlinkClick r:id="rId2"/>
              </a:rPr>
              <a:t>13</a:t>
            </a:r>
            <a:r>
              <a:rPr lang="en-US" dirty="0"/>
              <a:t> Most stocks remain unassessed, and more than half of monitored fisheries are depleted to the point of yielding little or no catch.</a:t>
            </a:r>
          </a:p>
        </p:txBody>
      </p:sp>
      <p:sp>
        <p:nvSpPr>
          <p:cNvPr id="3" name="Title 2">
            <a:extLst>
              <a:ext uri="{FF2B5EF4-FFF2-40B4-BE49-F238E27FC236}">
                <a16:creationId xmlns:a16="http://schemas.microsoft.com/office/drawing/2014/main" id="{11F1FC49-5C7F-4CDE-BA51-F3BB5AD83B6E}"/>
              </a:ext>
            </a:extLst>
          </p:cNvPr>
          <p:cNvSpPr>
            <a:spLocks noGrp="1"/>
          </p:cNvSpPr>
          <p:nvPr>
            <p:ph type="title" idx="4294967295"/>
          </p:nvPr>
        </p:nvSpPr>
        <p:spPr>
          <a:xfrm>
            <a:off x="363618" y="373888"/>
            <a:ext cx="8456612" cy="434975"/>
          </a:xfrm>
        </p:spPr>
        <p:txBody>
          <a:bodyPr>
            <a:noAutofit/>
          </a:bodyPr>
          <a:lstStyle/>
          <a:p>
            <a:r>
              <a:rPr lang="en-US" dirty="0">
                <a:solidFill>
                  <a:schemeClr val="tx2"/>
                </a:solidFill>
              </a:rPr>
              <a:t>Official data from the FAO suggests that the status of global stocks is poor, ranking 33% of assessed major stocks as overfished in 2015. </a:t>
            </a:r>
          </a:p>
        </p:txBody>
      </p:sp>
      <p:pic>
        <p:nvPicPr>
          <p:cNvPr id="8" name="Picture 7">
            <a:extLst>
              <a:ext uri="{FF2B5EF4-FFF2-40B4-BE49-F238E27FC236}">
                <a16:creationId xmlns:a16="http://schemas.microsoft.com/office/drawing/2014/main" id="{E9F4A2E3-C79B-4EA5-A100-87D8D669A76E}"/>
              </a:ext>
            </a:extLst>
          </p:cNvPr>
          <p:cNvPicPr>
            <a:picLocks noChangeAspect="1"/>
          </p:cNvPicPr>
          <p:nvPr/>
        </p:nvPicPr>
        <p:blipFill rotWithShape="1">
          <a:blip r:embed="rId3"/>
          <a:srcRect t="10482"/>
          <a:stretch/>
        </p:blipFill>
        <p:spPr>
          <a:xfrm>
            <a:off x="405744" y="1919908"/>
            <a:ext cx="8738256" cy="3911159"/>
          </a:xfrm>
          <a:prstGeom prst="rect">
            <a:avLst/>
          </a:prstGeom>
        </p:spPr>
      </p:pic>
      <p:sp>
        <p:nvSpPr>
          <p:cNvPr id="9" name="Rectangle 8">
            <a:extLst>
              <a:ext uri="{FF2B5EF4-FFF2-40B4-BE49-F238E27FC236}">
                <a16:creationId xmlns:a16="http://schemas.microsoft.com/office/drawing/2014/main" id="{D7A7FB47-2761-4289-A741-4B177B16523A}"/>
              </a:ext>
            </a:extLst>
          </p:cNvPr>
          <p:cNvSpPr/>
          <p:nvPr/>
        </p:nvSpPr>
        <p:spPr>
          <a:xfrm>
            <a:off x="354656" y="1585478"/>
            <a:ext cx="2704587" cy="261610"/>
          </a:xfrm>
          <a:prstGeom prst="rect">
            <a:avLst/>
          </a:prstGeom>
        </p:spPr>
        <p:txBody>
          <a:bodyPr wrap="none">
            <a:spAutoFit/>
          </a:bodyPr>
          <a:lstStyle/>
          <a:p>
            <a:r>
              <a:rPr lang="en-US" sz="1100" b="1" dirty="0">
                <a:solidFill>
                  <a:schemeClr val="tx1">
                    <a:lumMod val="50000"/>
                  </a:schemeClr>
                </a:solidFill>
                <a:latin typeface="+mj-lt"/>
                <a:cs typeface="Calibri" panose="020F0502020204030204" pitchFamily="34" charset="0"/>
              </a:rPr>
              <a:t>Global stock status according to FAO</a:t>
            </a:r>
          </a:p>
        </p:txBody>
      </p:sp>
    </p:spTree>
    <p:extLst>
      <p:ext uri="{BB962C8B-B14F-4D97-AF65-F5344CB8AC3E}">
        <p14:creationId xmlns:p14="http://schemas.microsoft.com/office/powerpoint/2010/main" val="294684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50F1E3-F01F-4A77-ACF4-B630B0ACEEBB}"/>
              </a:ext>
            </a:extLst>
          </p:cNvPr>
          <p:cNvSpPr>
            <a:spLocks noGrp="1"/>
          </p:cNvSpPr>
          <p:nvPr>
            <p:ph type="body" sz="quarter" idx="11"/>
          </p:nvPr>
        </p:nvSpPr>
        <p:spPr/>
        <p:txBody>
          <a:bodyPr/>
          <a:lstStyle/>
          <a:p>
            <a:r>
              <a:rPr lang="en-US" dirty="0"/>
              <a:t>Fisheries: Global Stock Status</a:t>
            </a:r>
          </a:p>
        </p:txBody>
      </p:sp>
      <p:sp>
        <p:nvSpPr>
          <p:cNvPr id="5" name="Slide Number Placeholder 4">
            <a:extLst>
              <a:ext uri="{FF2B5EF4-FFF2-40B4-BE49-F238E27FC236}">
                <a16:creationId xmlns:a16="http://schemas.microsoft.com/office/drawing/2014/main" id="{477EDFF4-FE01-41CD-87D9-91AEC93AD49F}"/>
              </a:ext>
            </a:extLst>
          </p:cNvPr>
          <p:cNvSpPr>
            <a:spLocks noGrp="1"/>
          </p:cNvSpPr>
          <p:nvPr>
            <p:ph type="sldNum" sz="quarter" idx="13"/>
          </p:nvPr>
        </p:nvSpPr>
        <p:spPr/>
        <p:txBody>
          <a:bodyPr/>
          <a:lstStyle/>
          <a:p>
            <a:fld id="{D0D79AC4-38B7-8D47-A6E3-3B9491255C88}" type="slidenum">
              <a:rPr lang="en-US" smtClean="0"/>
              <a:pPr/>
              <a:t>8</a:t>
            </a:fld>
            <a:endParaRPr lang="en-US"/>
          </a:p>
        </p:txBody>
      </p:sp>
      <p:sp>
        <p:nvSpPr>
          <p:cNvPr id="6" name="Text Placeholder 5">
            <a:extLst>
              <a:ext uri="{FF2B5EF4-FFF2-40B4-BE49-F238E27FC236}">
                <a16:creationId xmlns:a16="http://schemas.microsoft.com/office/drawing/2014/main" id="{52A6D60F-4021-48A8-AD69-9FF392F1DC02}"/>
              </a:ext>
            </a:extLst>
          </p:cNvPr>
          <p:cNvSpPr>
            <a:spLocks noGrp="1"/>
          </p:cNvSpPr>
          <p:nvPr>
            <p:ph type="body" sz="quarter" idx="14"/>
          </p:nvPr>
        </p:nvSpPr>
        <p:spPr/>
        <p:txBody>
          <a:bodyPr/>
          <a:lstStyle/>
          <a:p>
            <a:r>
              <a:rPr lang="en-US" dirty="0"/>
              <a:t>Source: Pauly D. and Zeller D., editors. </a:t>
            </a:r>
            <a:r>
              <a:rPr lang="en-US" i="1" dirty="0"/>
              <a:t>Sea Around Us Concepts, Design and Data</a:t>
            </a:r>
            <a:r>
              <a:rPr lang="en-US" dirty="0"/>
              <a:t>, www.seaaroundus.org, 2015.</a:t>
            </a:r>
          </a:p>
        </p:txBody>
      </p:sp>
      <p:sp>
        <p:nvSpPr>
          <p:cNvPr id="2" name="Text Placeholder 1">
            <a:extLst>
              <a:ext uri="{FF2B5EF4-FFF2-40B4-BE49-F238E27FC236}">
                <a16:creationId xmlns:a16="http://schemas.microsoft.com/office/drawing/2014/main" id="{C46E51D0-AB5A-4DD7-B868-D82E7B2223B3}"/>
              </a:ext>
            </a:extLst>
          </p:cNvPr>
          <p:cNvSpPr>
            <a:spLocks noGrp="1"/>
          </p:cNvSpPr>
          <p:nvPr>
            <p:ph type="body" sz="quarter" idx="4294967295"/>
          </p:nvPr>
        </p:nvSpPr>
        <p:spPr>
          <a:xfrm>
            <a:off x="407862" y="892435"/>
            <a:ext cx="8456612" cy="639763"/>
          </a:xfrm>
        </p:spPr>
        <p:txBody>
          <a:bodyPr>
            <a:normAutofit/>
          </a:bodyPr>
          <a:lstStyle/>
          <a:p>
            <a:pPr marL="0" indent="0">
              <a:buNone/>
            </a:pPr>
            <a:r>
              <a:rPr lang="en-US" dirty="0"/>
              <a:t>The Sea Around Us data, which considers both assessed and unassessed stocks, suggests that 40% of stocks were overexploited or collapsed in 2014, the most recent published year. </a:t>
            </a:r>
          </a:p>
        </p:txBody>
      </p:sp>
      <p:sp>
        <p:nvSpPr>
          <p:cNvPr id="3" name="Title 2">
            <a:extLst>
              <a:ext uri="{FF2B5EF4-FFF2-40B4-BE49-F238E27FC236}">
                <a16:creationId xmlns:a16="http://schemas.microsoft.com/office/drawing/2014/main" id="{760A1282-963E-4650-9E65-A0D9B48F10FC}"/>
              </a:ext>
            </a:extLst>
          </p:cNvPr>
          <p:cNvSpPr>
            <a:spLocks noGrp="1"/>
          </p:cNvSpPr>
          <p:nvPr>
            <p:ph type="title" idx="4294967295"/>
          </p:nvPr>
        </p:nvSpPr>
        <p:spPr>
          <a:xfrm>
            <a:off x="407862" y="376704"/>
            <a:ext cx="8456612" cy="434975"/>
          </a:xfrm>
        </p:spPr>
        <p:txBody>
          <a:bodyPr>
            <a:noAutofit/>
          </a:bodyPr>
          <a:lstStyle/>
          <a:p>
            <a:r>
              <a:rPr lang="en-US" dirty="0">
                <a:solidFill>
                  <a:schemeClr val="tx2"/>
                </a:solidFill>
              </a:rPr>
              <a:t>Sea Around Us suggests that two-fifths of stocks (a slightly larger proportion than the FAO estimate) may be overfished or collapsed. </a:t>
            </a:r>
          </a:p>
        </p:txBody>
      </p:sp>
      <p:pic>
        <p:nvPicPr>
          <p:cNvPr id="8" name="Picture 7">
            <a:extLst>
              <a:ext uri="{FF2B5EF4-FFF2-40B4-BE49-F238E27FC236}">
                <a16:creationId xmlns:a16="http://schemas.microsoft.com/office/drawing/2014/main" id="{F6CF6E13-6A91-4351-8A36-B00BF46D578E}"/>
              </a:ext>
            </a:extLst>
          </p:cNvPr>
          <p:cNvPicPr>
            <a:picLocks noChangeAspect="1"/>
          </p:cNvPicPr>
          <p:nvPr/>
        </p:nvPicPr>
        <p:blipFill rotWithShape="1">
          <a:blip r:embed="rId2"/>
          <a:srcRect t="9344"/>
          <a:stretch/>
        </p:blipFill>
        <p:spPr>
          <a:xfrm>
            <a:off x="421414" y="1847850"/>
            <a:ext cx="8722586" cy="3953763"/>
          </a:xfrm>
          <a:prstGeom prst="rect">
            <a:avLst/>
          </a:prstGeom>
        </p:spPr>
      </p:pic>
      <p:sp>
        <p:nvSpPr>
          <p:cNvPr id="9" name="Rectangle 8">
            <a:extLst>
              <a:ext uri="{FF2B5EF4-FFF2-40B4-BE49-F238E27FC236}">
                <a16:creationId xmlns:a16="http://schemas.microsoft.com/office/drawing/2014/main" id="{86A69FBB-F59D-439A-A433-04DFD25AFF96}"/>
              </a:ext>
            </a:extLst>
          </p:cNvPr>
          <p:cNvSpPr/>
          <p:nvPr/>
        </p:nvSpPr>
        <p:spPr>
          <a:xfrm>
            <a:off x="354656" y="1517055"/>
            <a:ext cx="2627642" cy="261610"/>
          </a:xfrm>
          <a:prstGeom prst="rect">
            <a:avLst/>
          </a:prstGeom>
        </p:spPr>
        <p:txBody>
          <a:bodyPr wrap="none">
            <a:spAutoFit/>
          </a:bodyPr>
          <a:lstStyle/>
          <a:p>
            <a:r>
              <a:rPr lang="en-US" sz="1100" b="1" dirty="0">
                <a:solidFill>
                  <a:schemeClr val="tx1">
                    <a:lumMod val="50000"/>
                  </a:schemeClr>
                </a:solidFill>
                <a:latin typeface="+mj-lt"/>
                <a:cs typeface="Calibri" panose="020F0502020204030204" pitchFamily="34" charset="0"/>
              </a:rPr>
              <a:t>Proportion of stocks by stock status</a:t>
            </a:r>
          </a:p>
        </p:txBody>
      </p:sp>
    </p:spTree>
    <p:extLst>
      <p:ext uri="{BB962C8B-B14F-4D97-AF65-F5344CB8AC3E}">
        <p14:creationId xmlns:p14="http://schemas.microsoft.com/office/powerpoint/2010/main" val="373651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D86F61-D055-43A4-8BA2-794CD0EA8595}"/>
              </a:ext>
            </a:extLst>
          </p:cNvPr>
          <p:cNvSpPr>
            <a:spLocks noGrp="1"/>
          </p:cNvSpPr>
          <p:nvPr>
            <p:ph type="body" sz="quarter" idx="11"/>
          </p:nvPr>
        </p:nvSpPr>
        <p:spPr/>
        <p:txBody>
          <a:bodyPr/>
          <a:lstStyle/>
          <a:p>
            <a:r>
              <a:rPr lang="en-US" dirty="0"/>
              <a:t>Fisheries: Global Stock Status</a:t>
            </a:r>
          </a:p>
        </p:txBody>
      </p:sp>
      <p:sp>
        <p:nvSpPr>
          <p:cNvPr id="5" name="Slide Number Placeholder 4">
            <a:extLst>
              <a:ext uri="{FF2B5EF4-FFF2-40B4-BE49-F238E27FC236}">
                <a16:creationId xmlns:a16="http://schemas.microsoft.com/office/drawing/2014/main" id="{1E1204D8-DA6C-400A-88F5-0B96E7ACFCC4}"/>
              </a:ext>
            </a:extLst>
          </p:cNvPr>
          <p:cNvSpPr>
            <a:spLocks noGrp="1"/>
          </p:cNvSpPr>
          <p:nvPr>
            <p:ph type="sldNum" sz="quarter" idx="13"/>
          </p:nvPr>
        </p:nvSpPr>
        <p:spPr/>
        <p:txBody>
          <a:bodyPr/>
          <a:lstStyle/>
          <a:p>
            <a:fld id="{D0D79AC4-38B7-8D47-A6E3-3B9491255C88}" type="slidenum">
              <a:rPr lang="en-US" smtClean="0"/>
              <a:pPr/>
              <a:t>9</a:t>
            </a:fld>
            <a:endParaRPr lang="en-US"/>
          </a:p>
        </p:txBody>
      </p:sp>
      <p:sp>
        <p:nvSpPr>
          <p:cNvPr id="6" name="Text Placeholder 5">
            <a:extLst>
              <a:ext uri="{FF2B5EF4-FFF2-40B4-BE49-F238E27FC236}">
                <a16:creationId xmlns:a16="http://schemas.microsoft.com/office/drawing/2014/main" id="{BC0DD0D2-37CE-4E83-A301-34D7523A01D0}"/>
              </a:ext>
            </a:extLst>
          </p:cNvPr>
          <p:cNvSpPr>
            <a:spLocks noGrp="1"/>
          </p:cNvSpPr>
          <p:nvPr>
            <p:ph type="body" sz="quarter" idx="14"/>
          </p:nvPr>
        </p:nvSpPr>
        <p:spPr/>
        <p:txBody>
          <a:bodyPr/>
          <a:lstStyle/>
          <a:p>
            <a:r>
              <a:rPr lang="en-US" dirty="0"/>
              <a:t>Source: Pauly D. and Zeller D., editors. </a:t>
            </a:r>
            <a:r>
              <a:rPr lang="en-US" i="1" dirty="0"/>
              <a:t>Sea Around Us Concepts, Design and Data</a:t>
            </a:r>
            <a:r>
              <a:rPr lang="en-US" dirty="0"/>
              <a:t>, www.seaaroundus.org, 2015.</a:t>
            </a:r>
          </a:p>
        </p:txBody>
      </p:sp>
      <p:sp>
        <p:nvSpPr>
          <p:cNvPr id="2" name="Text Placeholder 1">
            <a:extLst>
              <a:ext uri="{FF2B5EF4-FFF2-40B4-BE49-F238E27FC236}">
                <a16:creationId xmlns:a16="http://schemas.microsoft.com/office/drawing/2014/main" id="{1D40242B-A269-4FFD-84D3-05148E975151}"/>
              </a:ext>
            </a:extLst>
          </p:cNvPr>
          <p:cNvSpPr>
            <a:spLocks noGrp="1"/>
          </p:cNvSpPr>
          <p:nvPr>
            <p:ph type="body" sz="quarter" idx="4294967295"/>
          </p:nvPr>
        </p:nvSpPr>
        <p:spPr>
          <a:xfrm>
            <a:off x="377670" y="927610"/>
            <a:ext cx="8456612" cy="1001713"/>
          </a:xfrm>
        </p:spPr>
        <p:txBody>
          <a:bodyPr/>
          <a:lstStyle/>
          <a:p>
            <a:pPr marL="0" indent="0">
              <a:buNone/>
            </a:pPr>
            <a:r>
              <a:rPr lang="en-US" dirty="0"/>
              <a:t>As of 2014, 7.4% of stocks were classified as rebuilding; 8.6% as developing; 37% as exploited; 30% as overexploited; and 17% as collapsed.</a:t>
            </a:r>
          </a:p>
        </p:txBody>
      </p:sp>
      <p:sp>
        <p:nvSpPr>
          <p:cNvPr id="3" name="Title 2">
            <a:extLst>
              <a:ext uri="{FF2B5EF4-FFF2-40B4-BE49-F238E27FC236}">
                <a16:creationId xmlns:a16="http://schemas.microsoft.com/office/drawing/2014/main" id="{2F8A6DCC-D311-4F31-8109-8E60DFEEF9CF}"/>
              </a:ext>
            </a:extLst>
          </p:cNvPr>
          <p:cNvSpPr>
            <a:spLocks noGrp="1"/>
          </p:cNvSpPr>
          <p:nvPr>
            <p:ph type="title" idx="4294967295"/>
          </p:nvPr>
        </p:nvSpPr>
        <p:spPr>
          <a:xfrm>
            <a:off x="377670" y="426627"/>
            <a:ext cx="8456612" cy="434975"/>
          </a:xfrm>
        </p:spPr>
        <p:txBody>
          <a:bodyPr>
            <a:noAutofit/>
          </a:bodyPr>
          <a:lstStyle/>
          <a:p>
            <a:r>
              <a:rPr lang="en-US" dirty="0">
                <a:solidFill>
                  <a:schemeClr val="tx2"/>
                </a:solidFill>
              </a:rPr>
              <a:t>The Sea Around Us data suggest that the proportion of stocks undergoing rebuilding has increased slightly in recent years.</a:t>
            </a:r>
          </a:p>
        </p:txBody>
      </p:sp>
      <p:pic>
        <p:nvPicPr>
          <p:cNvPr id="8" name="Picture 7">
            <a:extLst>
              <a:ext uri="{FF2B5EF4-FFF2-40B4-BE49-F238E27FC236}">
                <a16:creationId xmlns:a16="http://schemas.microsoft.com/office/drawing/2014/main" id="{958B98BA-561F-465A-B45C-A9777E25C142}"/>
              </a:ext>
            </a:extLst>
          </p:cNvPr>
          <p:cNvPicPr>
            <a:picLocks noChangeAspect="1"/>
          </p:cNvPicPr>
          <p:nvPr/>
        </p:nvPicPr>
        <p:blipFill rotWithShape="1">
          <a:blip r:embed="rId2"/>
          <a:srcRect t="11578"/>
          <a:stretch/>
        </p:blipFill>
        <p:spPr>
          <a:xfrm>
            <a:off x="395245" y="1847088"/>
            <a:ext cx="8748754" cy="3867911"/>
          </a:xfrm>
          <a:prstGeom prst="rect">
            <a:avLst/>
          </a:prstGeom>
        </p:spPr>
      </p:pic>
      <p:sp>
        <p:nvSpPr>
          <p:cNvPr id="9" name="Rectangle 8">
            <a:extLst>
              <a:ext uri="{FF2B5EF4-FFF2-40B4-BE49-F238E27FC236}">
                <a16:creationId xmlns:a16="http://schemas.microsoft.com/office/drawing/2014/main" id="{5DE90A5F-AA5A-4CC7-ABFD-A44D2A95F09B}"/>
              </a:ext>
            </a:extLst>
          </p:cNvPr>
          <p:cNvSpPr/>
          <p:nvPr/>
        </p:nvSpPr>
        <p:spPr>
          <a:xfrm>
            <a:off x="354656" y="1474179"/>
            <a:ext cx="2587568" cy="261610"/>
          </a:xfrm>
          <a:prstGeom prst="rect">
            <a:avLst/>
          </a:prstGeom>
        </p:spPr>
        <p:txBody>
          <a:bodyPr wrap="none">
            <a:spAutoFit/>
          </a:bodyPr>
          <a:lstStyle/>
          <a:p>
            <a:r>
              <a:rPr lang="en-US" sz="1100" b="1" dirty="0">
                <a:solidFill>
                  <a:schemeClr val="tx1">
                    <a:lumMod val="50000"/>
                  </a:schemeClr>
                </a:solidFill>
                <a:latin typeface="+mj-lt"/>
                <a:cs typeface="Calibri" panose="020F0502020204030204" pitchFamily="34" charset="0"/>
              </a:rPr>
              <a:t>Proportion of catch by stock status </a:t>
            </a:r>
          </a:p>
        </p:txBody>
      </p:sp>
    </p:spTree>
    <p:extLst>
      <p:ext uri="{BB962C8B-B14F-4D97-AF65-F5344CB8AC3E}">
        <p14:creationId xmlns:p14="http://schemas.microsoft.com/office/powerpoint/2010/main" val="931376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Office Theme">
  <a:themeElements>
    <a:clrScheme name="Custom 7">
      <a:dk1>
        <a:srgbClr val="515151"/>
      </a:dk1>
      <a:lt1>
        <a:sysClr val="window" lastClr="FFFFFF"/>
      </a:lt1>
      <a:dk2>
        <a:srgbClr val="1F497D"/>
      </a:dk2>
      <a:lt2>
        <a:srgbClr val="EAEAEA"/>
      </a:lt2>
      <a:accent1>
        <a:srgbClr val="E1BA4D"/>
      </a:accent1>
      <a:accent2>
        <a:srgbClr val="DA8142"/>
      </a:accent2>
      <a:accent3>
        <a:srgbClr val="7EA841"/>
      </a:accent3>
      <a:accent4>
        <a:srgbClr val="96689D"/>
      </a:accent4>
      <a:accent5>
        <a:srgbClr val="CE738A"/>
      </a:accent5>
      <a:accent6>
        <a:srgbClr val="00ABBD"/>
      </a:accent6>
      <a:hlink>
        <a:srgbClr val="008200"/>
      </a:hlink>
      <a:folHlink>
        <a:srgbClr val="004C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14031</TotalTime>
  <Words>2008</Words>
  <Application>Microsoft Office PowerPoint</Application>
  <PresentationFormat>On-screen Show (4:3)</PresentationFormat>
  <Paragraphs>125</Paragraphs>
  <Slides>16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FAO reports that global landings were 93 million tons in 2016. Catch reconstructions place global landings roughly 30% higher than FAO’s officially reported figures.</vt:lpstr>
      <vt:lpstr>An estimated 20% of global fish catch, representing 11-26 million tonnes of landings is caught illegally, accounting for an annual economic loss of USD 10-23.5 billion. </vt:lpstr>
      <vt:lpstr>As wild capture landings plateaued in recent decades, a major redistribution of catch has taken place between developed and developing economies.</vt:lpstr>
      <vt:lpstr>Regionally, Asia has experienced the most notable expansion in catch, with a nine-fold increase in landings since the 1950s. </vt:lpstr>
      <vt:lpstr>Official data from the FAO suggests that the status of global stocks is poor, ranking 33% of assessed major stocks as overfished in 2015. </vt:lpstr>
      <vt:lpstr>Sea Around Us suggests that two-fifths of stocks (a slightly larger proportion than the FAO estimate) may be overfished or collapsed. </vt:lpstr>
      <vt:lpstr>The Sea Around Us data suggest that the proportion of stocks undergoing rebuilding has increased slightly in recent years.</vt:lpstr>
      <vt:lpstr>The Fisheries Management Index (FMI), which uses expert surveys to rate management effectiveness, found substantial variation in management globally.</vt:lpstr>
      <vt:lpstr>For some countries that subsidize their high-seas fishing fleet—including China, Taiwan, and Russia—the government subsidies far exceed fishing profits.</vt:lpstr>
      <vt:lpstr>Among the top 20 fishing countries, catches from the high seas and EEZs of other countries increased by more than 600% from 1950 to 2014. </vt:lpstr>
      <vt:lpstr>Between 2012 and 2016, the number of FIPs and MSC-certified fisheries has grown steadily, while the volume of certified landings slightly decreased. </vt:lpstr>
      <vt:lpstr>Among wild capture production in 2016, Seafood Watch rated 1% of production as “Best Choice,” 3% as “Good Alternative,” and 5% as “Avoid.” </vt:lpstr>
      <vt:lpstr>A new modeling analysis suggests that modern slavery is at high- to medium-risk of occurring in countries which account for 70% of global seafood production.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Emily Peterson</dc:creator>
  <cp:keywords/>
  <dc:description/>
  <cp:lastModifiedBy>Emily Peterson</cp:lastModifiedBy>
  <cp:revision>375</cp:revision>
  <cp:lastPrinted>2018-12-07T21:36:33Z</cp:lastPrinted>
  <dcterms:created xsi:type="dcterms:W3CDTF">2016-11-15T14:43:33Z</dcterms:created>
  <dcterms:modified xsi:type="dcterms:W3CDTF">2019-04-19T22:43:20Z</dcterms:modified>
  <cp:category/>
</cp:coreProperties>
</file>