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bookmarkIdSeed="3">
  <p:sldMasterIdLst>
    <p:sldMasterId id="2147483648" r:id="rId1"/>
  </p:sldMasterIdLst>
  <p:notesMasterIdLst>
    <p:notesMasterId r:id="rId16"/>
  </p:notesMasterIdLst>
  <p:handoutMasterIdLst>
    <p:handoutMasterId r:id="rId17"/>
  </p:handoutMasterIdLst>
  <p:sldIdLst>
    <p:sldId id="407" r:id="rId2"/>
    <p:sldId id="260" r:id="rId3"/>
    <p:sldId id="483" r:id="rId4"/>
    <p:sldId id="422" r:id="rId5"/>
    <p:sldId id="484" r:id="rId6"/>
    <p:sldId id="485" r:id="rId7"/>
    <p:sldId id="486" r:id="rId8"/>
    <p:sldId id="487" r:id="rId9"/>
    <p:sldId id="488" r:id="rId10"/>
    <p:sldId id="489" r:id="rId11"/>
    <p:sldId id="490" r:id="rId12"/>
    <p:sldId id="491" r:id="rId13"/>
    <p:sldId id="423" r:id="rId14"/>
    <p:sldId id="358" r:id="rId15"/>
  </p:sldIdLst>
  <p:sldSz cx="9144000" cy="6858000" type="screen4x3"/>
  <p:notesSz cx="6858000" cy="9144000"/>
  <p:custDataLst>
    <p:tags r:id="rId1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559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200"/>
    <a:srgbClr val="D88A9B"/>
    <a:srgbClr val="074080"/>
    <a:srgbClr val="139147"/>
    <a:srgbClr val="9C64BD"/>
    <a:srgbClr val="BC80A5"/>
    <a:srgbClr val="399CBD"/>
    <a:srgbClr val="CF531D"/>
    <a:srgbClr val="DCCB49"/>
    <a:srgbClr val="25568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794" autoAdjust="0"/>
    <p:restoredTop sz="96374" autoAdjust="0"/>
  </p:normalViewPr>
  <p:slideViewPr>
    <p:cSldViewPr snapToGrid="0" snapToObjects="1">
      <p:cViewPr varScale="1">
        <p:scale>
          <a:sx n="65" d="100"/>
          <a:sy n="65" d="100"/>
        </p:scale>
        <p:origin x="1158" y="60"/>
      </p:cViewPr>
      <p:guideLst>
        <p:guide orient="horz" pos="2160"/>
        <p:guide pos="2880"/>
        <p:guide pos="559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B4034C2-2D49-D446-8517-57747809CE81}" type="datetimeFigureOut">
              <a:t>4/19/2019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19BC41A-0CAD-E04E-A03F-BD57278AD10D}" type="slidenum">
              <a:t>‹#›</a:t>
            </a:fld>
            <a:endParaRPr lang="en-US"/>
          </a:p>
        </p:txBody>
      </p:sp>
    </p:spTree>
    <p:extLst>
      <p:ext uri="{BB962C8B-B14F-4D97-AF65-F5344CB8AC3E}">
        <p14:creationId xmlns:p14="http://schemas.microsoft.com/office/powerpoint/2010/main" val="238084928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532BF9-4EE6-E442-A4AE-90E302FD4622}" type="datetimeFigureOut">
              <a:rPr lang="en-US" smtClean="0"/>
              <a:t>4/19/2019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536B3CF-642C-C741-AA78-6B8FF51C200E}" type="slidenum">
              <a:rPr lang="en-US" smtClean="0"/>
              <a:t>‹#›</a:t>
            </a:fld>
            <a:endParaRPr lang="en-US" dirty="0"/>
          </a:p>
        </p:txBody>
      </p:sp>
    </p:spTree>
    <p:extLst>
      <p:ext uri="{BB962C8B-B14F-4D97-AF65-F5344CB8AC3E}">
        <p14:creationId xmlns:p14="http://schemas.microsoft.com/office/powerpoint/2010/main" val="191190251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solidFill>
                <a:prstClr val="black"/>
              </a:solidFill>
              <a:latin typeface="+mn-lt"/>
            </a:endParaRPr>
          </a:p>
          <a:p>
            <a:endParaRPr lang="en-US" dirty="0"/>
          </a:p>
        </p:txBody>
      </p:sp>
      <p:sp>
        <p:nvSpPr>
          <p:cNvPr id="4" name="Slide Number Placeholder 3"/>
          <p:cNvSpPr>
            <a:spLocks noGrp="1"/>
          </p:cNvSpPr>
          <p:nvPr>
            <p:ph type="sldNum" sz="quarter" idx="5"/>
          </p:nvPr>
        </p:nvSpPr>
        <p:spPr/>
        <p:txBody>
          <a:bodyPr/>
          <a:lstStyle/>
          <a:p>
            <a:fld id="{2536B3CF-642C-C741-AA78-6B8FF51C200E}" type="slidenum">
              <a:rPr lang="en-US" smtClean="0"/>
              <a:t>2</a:t>
            </a:fld>
            <a:endParaRPr lang="en-US" dirty="0"/>
          </a:p>
        </p:txBody>
      </p:sp>
    </p:spTree>
    <p:extLst>
      <p:ext uri="{BB962C8B-B14F-4D97-AF65-F5344CB8AC3E}">
        <p14:creationId xmlns:p14="http://schemas.microsoft.com/office/powerpoint/2010/main" val="11893505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41D891-922D-466C-9C69-939E4808CC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9983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36B3CF-642C-C741-AA78-6B8FF51C200E}" type="slidenum">
              <a:rPr lang="en-US" smtClean="0"/>
              <a:t>14</a:t>
            </a:fld>
            <a:endParaRPr lang="en-US" dirty="0"/>
          </a:p>
        </p:txBody>
      </p:sp>
    </p:spTree>
    <p:extLst>
      <p:ext uri="{BB962C8B-B14F-4D97-AF65-F5344CB8AC3E}">
        <p14:creationId xmlns:p14="http://schemas.microsoft.com/office/powerpoint/2010/main" val="711163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41D891-922D-466C-9C69-939E4808CC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533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41D891-922D-466C-9C69-939E4808CC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073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41D891-922D-466C-9C69-939E4808CC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318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41D891-922D-466C-9C69-939E4808CC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9322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41D891-922D-466C-9C69-939E4808CC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1529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41D891-922D-466C-9C69-939E4808CC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25064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41D891-922D-466C-9C69-939E4808CC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01538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41D891-922D-466C-9C69-939E4808CC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0398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2845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limate Change slides">
    <p:spTree>
      <p:nvGrpSpPr>
        <p:cNvPr id="1" name=""/>
        <p:cNvGrpSpPr/>
        <p:nvPr/>
      </p:nvGrpSpPr>
      <p:grpSpPr>
        <a:xfrm>
          <a:off x="0" y="0"/>
          <a:ext cx="0" cy="0"/>
          <a:chOff x="0" y="0"/>
          <a:chExt cx="0" cy="0"/>
        </a:xfrm>
      </p:grpSpPr>
      <p:sp>
        <p:nvSpPr>
          <p:cNvPr id="3" name="Rectangle 2"/>
          <p:cNvSpPr/>
          <p:nvPr userDrawn="1"/>
        </p:nvSpPr>
        <p:spPr>
          <a:xfrm flipV="1">
            <a:off x="0" y="9014"/>
            <a:ext cx="9144000" cy="237207"/>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p:cNvSpPr txBox="1"/>
          <p:nvPr userDrawn="1"/>
        </p:nvSpPr>
        <p:spPr>
          <a:xfrm>
            <a:off x="7538146" y="23330"/>
            <a:ext cx="1605854" cy="215444"/>
          </a:xfrm>
          <a:prstGeom prst="rect">
            <a:avLst/>
          </a:prstGeom>
          <a:noFill/>
        </p:spPr>
        <p:txBody>
          <a:bodyPr wrap="square" lIns="0" rIns="274320" rtlCol="0" anchor="ctr" anchorCtr="0">
            <a:spAutoFit/>
          </a:bodyPr>
          <a:lstStyle/>
          <a:p>
            <a:pPr algn="r"/>
            <a:r>
              <a:rPr lang="en-US" sz="800" dirty="0">
                <a:solidFill>
                  <a:srgbClr val="7F7F7F"/>
                </a:solidFill>
              </a:rPr>
              <a:t>OUR SHARED SEAS 2019</a:t>
            </a:r>
          </a:p>
        </p:txBody>
      </p:sp>
      <p:sp>
        <p:nvSpPr>
          <p:cNvPr id="9" name="Rectangle 8"/>
          <p:cNvSpPr/>
          <p:nvPr userDrawn="1"/>
        </p:nvSpPr>
        <p:spPr>
          <a:xfrm>
            <a:off x="0" y="0"/>
            <a:ext cx="276397" cy="230832"/>
          </a:xfrm>
          <a:prstGeom prst="rect">
            <a:avLst/>
          </a:prstGeom>
          <a:solidFill>
            <a:schemeClr val="accent2"/>
          </a:solidFill>
        </p:spPr>
        <p:txBody>
          <a:bodyPr wrap="square">
            <a:spAutoFit/>
          </a:bodyPr>
          <a:lstStyle/>
          <a:p>
            <a:pPr algn="ctr"/>
            <a:r>
              <a:rPr lang="en-US" sz="900" b="1" dirty="0">
                <a:solidFill>
                  <a:schemeClr val="bg1"/>
                </a:solidFill>
              </a:rPr>
              <a:t>1</a:t>
            </a:r>
          </a:p>
        </p:txBody>
      </p:sp>
      <p:sp>
        <p:nvSpPr>
          <p:cNvPr id="2" name="Title 1"/>
          <p:cNvSpPr>
            <a:spLocks noGrp="1"/>
          </p:cNvSpPr>
          <p:nvPr>
            <p:ph type="title" hasCustomPrompt="1"/>
          </p:nvPr>
        </p:nvSpPr>
        <p:spPr>
          <a:xfrm>
            <a:off x="358632" y="-922"/>
            <a:ext cx="7088144" cy="247144"/>
          </a:xfrm>
        </p:spPr>
        <p:txBody>
          <a:bodyPr>
            <a:normAutofit/>
          </a:bodyPr>
          <a:lstStyle>
            <a:lvl1pPr algn="l">
              <a:defRPr sz="900" b="0" baseline="0"/>
            </a:lvl1pPr>
          </a:lstStyle>
          <a:p>
            <a:r>
              <a:rPr lang="en-US"/>
              <a:t>Climate Change  :  Section Name</a:t>
            </a:r>
          </a:p>
        </p:txBody>
      </p:sp>
      <p:sp>
        <p:nvSpPr>
          <p:cNvPr id="11" name="Rectangle 10"/>
          <p:cNvSpPr/>
          <p:nvPr userDrawn="1"/>
        </p:nvSpPr>
        <p:spPr>
          <a:xfrm flipV="1">
            <a:off x="0" y="5829546"/>
            <a:ext cx="9144000" cy="1028453"/>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Subtitle 2"/>
          <p:cNvSpPr>
            <a:spLocks noGrp="1"/>
          </p:cNvSpPr>
          <p:nvPr>
            <p:ph type="subTitle" idx="1" hasCustomPrompt="1"/>
          </p:nvPr>
        </p:nvSpPr>
        <p:spPr>
          <a:xfrm>
            <a:off x="1" y="5829547"/>
            <a:ext cx="8342214" cy="1028451"/>
          </a:xfrm>
        </p:spPr>
        <p:txBody>
          <a:bodyPr lIns="457200" anchor="ctr" anchorCtr="0">
            <a:normAutofit/>
          </a:bodyPr>
          <a:lstStyle>
            <a:lvl1pPr marL="0" indent="0" algn="l">
              <a:buNone/>
              <a:defRPr sz="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spcBef>
                <a:spcPts val="0"/>
              </a:spcBef>
            </a:pPr>
            <a:r>
              <a:rPr lang="en-US" dirty="0">
                <a:solidFill>
                  <a:schemeClr val="bg1">
                    <a:lumMod val="50000"/>
                  </a:schemeClr>
                </a:solidFill>
              </a:rPr>
              <a:t>Caption source text</a:t>
            </a:r>
          </a:p>
        </p:txBody>
      </p:sp>
      <p:sp>
        <p:nvSpPr>
          <p:cNvPr id="14" name="Slide Number Placeholder 5"/>
          <p:cNvSpPr>
            <a:spLocks noGrp="1"/>
          </p:cNvSpPr>
          <p:nvPr>
            <p:ph type="sldNum" sz="quarter" idx="4"/>
          </p:nvPr>
        </p:nvSpPr>
        <p:spPr>
          <a:xfrm>
            <a:off x="8424450" y="5829549"/>
            <a:ext cx="719550" cy="1028449"/>
          </a:xfrm>
          <a:prstGeom prst="rect">
            <a:avLst/>
          </a:prstGeom>
        </p:spPr>
        <p:txBody>
          <a:bodyPr rIns="274320" anchor="ctr" anchorCtr="0"/>
          <a:lstStyle>
            <a:lvl1pPr algn="r">
              <a:defRPr sz="800">
                <a:solidFill>
                  <a:srgbClr val="7F7F7F"/>
                </a:solidFill>
              </a:defRPr>
            </a:lvl1pPr>
          </a:lstStyle>
          <a:p>
            <a:fld id="{EDC524C0-D0C0-9D4B-B8B5-9964722959C4}" type="slidenum">
              <a:rPr lang="en-US" smtClean="0"/>
              <a:pPr/>
              <a:t>‹#›</a:t>
            </a:fld>
            <a:endParaRPr lang="en-US" dirty="0"/>
          </a:p>
        </p:txBody>
      </p:sp>
    </p:spTree>
    <p:extLst>
      <p:ext uri="{BB962C8B-B14F-4D97-AF65-F5344CB8AC3E}">
        <p14:creationId xmlns:p14="http://schemas.microsoft.com/office/powerpoint/2010/main" val="1426442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isheries slides">
    <p:spTree>
      <p:nvGrpSpPr>
        <p:cNvPr id="1" name=""/>
        <p:cNvGrpSpPr/>
        <p:nvPr/>
      </p:nvGrpSpPr>
      <p:grpSpPr>
        <a:xfrm>
          <a:off x="0" y="0"/>
          <a:ext cx="0" cy="0"/>
          <a:chOff x="0" y="0"/>
          <a:chExt cx="0" cy="0"/>
        </a:xfrm>
      </p:grpSpPr>
      <p:sp>
        <p:nvSpPr>
          <p:cNvPr id="11" name="Rectangle 10"/>
          <p:cNvSpPr/>
          <p:nvPr userDrawn="1"/>
        </p:nvSpPr>
        <p:spPr>
          <a:xfrm flipV="1">
            <a:off x="0" y="9014"/>
            <a:ext cx="9144000" cy="237207"/>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userDrawn="1"/>
        </p:nvSpPr>
        <p:spPr>
          <a:xfrm flipV="1">
            <a:off x="0" y="5829546"/>
            <a:ext cx="9144000" cy="1028453"/>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Box 12"/>
          <p:cNvSpPr txBox="1"/>
          <p:nvPr userDrawn="1"/>
        </p:nvSpPr>
        <p:spPr>
          <a:xfrm>
            <a:off x="7538146" y="23329"/>
            <a:ext cx="1605854" cy="215444"/>
          </a:xfrm>
          <a:prstGeom prst="rect">
            <a:avLst/>
          </a:prstGeom>
          <a:noFill/>
        </p:spPr>
        <p:txBody>
          <a:bodyPr wrap="square" lIns="0" rIns="274320" rtlCol="0" anchor="ctr" anchorCtr="0">
            <a:spAutoFit/>
          </a:bodyPr>
          <a:lstStyle/>
          <a:p>
            <a:pPr algn="r"/>
            <a:r>
              <a:rPr lang="en-US" sz="800" dirty="0">
                <a:solidFill>
                  <a:srgbClr val="7F7F7F"/>
                </a:solidFill>
              </a:rPr>
              <a:t>OUR SHARED SEAS 2019</a:t>
            </a:r>
          </a:p>
        </p:txBody>
      </p:sp>
      <p:sp>
        <p:nvSpPr>
          <p:cNvPr id="14" name="Rectangle 13"/>
          <p:cNvSpPr/>
          <p:nvPr userDrawn="1"/>
        </p:nvSpPr>
        <p:spPr>
          <a:xfrm>
            <a:off x="0" y="0"/>
            <a:ext cx="276397" cy="230832"/>
          </a:xfrm>
          <a:prstGeom prst="rect">
            <a:avLst/>
          </a:prstGeom>
          <a:solidFill>
            <a:srgbClr val="DCCB49"/>
          </a:solidFill>
        </p:spPr>
        <p:txBody>
          <a:bodyPr wrap="square">
            <a:spAutoFit/>
          </a:bodyPr>
          <a:lstStyle/>
          <a:p>
            <a:pPr algn="ctr"/>
            <a:r>
              <a:rPr lang="en-US" sz="900" b="1" dirty="0">
                <a:solidFill>
                  <a:schemeClr val="bg1"/>
                </a:solidFill>
              </a:rPr>
              <a:t>2</a:t>
            </a:r>
          </a:p>
        </p:txBody>
      </p:sp>
      <p:sp>
        <p:nvSpPr>
          <p:cNvPr id="7" name="Text Placeholder 6"/>
          <p:cNvSpPr>
            <a:spLocks noGrp="1"/>
          </p:cNvSpPr>
          <p:nvPr>
            <p:ph type="body" sz="quarter" idx="11" hasCustomPrompt="1"/>
          </p:nvPr>
        </p:nvSpPr>
        <p:spPr>
          <a:xfrm>
            <a:off x="354655" y="1637"/>
            <a:ext cx="6965275" cy="236696"/>
          </a:xfrm>
        </p:spPr>
        <p:txBody>
          <a:bodyPr>
            <a:noAutofit/>
          </a:bodyPr>
          <a:lstStyle>
            <a:lvl1pPr marL="0" indent="0">
              <a:buNone/>
              <a:defRPr sz="900" baseline="0"/>
            </a:lvl1pPr>
            <a:lvl2pPr marL="457200" indent="0">
              <a:buNone/>
              <a:defRPr sz="900"/>
            </a:lvl2pPr>
            <a:lvl3pPr marL="914400" indent="0">
              <a:buNone/>
              <a:defRPr sz="900"/>
            </a:lvl3pPr>
            <a:lvl4pPr marL="1371600" indent="0">
              <a:buNone/>
              <a:defRPr sz="900"/>
            </a:lvl4pPr>
            <a:lvl5pPr marL="1828800" indent="0">
              <a:buNone/>
              <a:defRPr sz="900"/>
            </a:lvl5pPr>
          </a:lstStyle>
          <a:p>
            <a:pPr lvl="0"/>
            <a:r>
              <a:rPr lang="en-US"/>
              <a:t>Fisheries : Section Name</a:t>
            </a:r>
          </a:p>
        </p:txBody>
      </p:sp>
      <p:sp>
        <p:nvSpPr>
          <p:cNvPr id="20" name="Slide Number Placeholder 19"/>
          <p:cNvSpPr>
            <a:spLocks noGrp="1"/>
          </p:cNvSpPr>
          <p:nvPr>
            <p:ph type="sldNum" sz="quarter" idx="13"/>
          </p:nvPr>
        </p:nvSpPr>
        <p:spPr>
          <a:xfrm>
            <a:off x="8452973" y="5939984"/>
            <a:ext cx="436099" cy="781491"/>
          </a:xfrm>
        </p:spPr>
        <p:txBody>
          <a:bodyPr rIns="0"/>
          <a:lstStyle/>
          <a:p>
            <a:fld id="{D0D79AC4-38B7-8D47-A6E3-3B9491255C88}" type="slidenum">
              <a:rPr lang="en-US"/>
              <a:pPr/>
              <a:t>‹#›</a:t>
            </a:fld>
            <a:endParaRPr lang="en-US"/>
          </a:p>
        </p:txBody>
      </p:sp>
      <p:sp>
        <p:nvSpPr>
          <p:cNvPr id="22" name="Text Placeholder 21"/>
          <p:cNvSpPr>
            <a:spLocks noGrp="1"/>
          </p:cNvSpPr>
          <p:nvPr>
            <p:ph type="body" sz="quarter" idx="14"/>
          </p:nvPr>
        </p:nvSpPr>
        <p:spPr>
          <a:xfrm>
            <a:off x="354656" y="5939984"/>
            <a:ext cx="7951259" cy="781491"/>
          </a:xfrm>
        </p:spPr>
        <p:txBody>
          <a:bodyPr anchor="ctr" anchorCtr="0">
            <a:normAutofit/>
          </a:bodyPr>
          <a:lstStyle>
            <a:lvl1pPr marL="0" indent="0">
              <a:lnSpc>
                <a:spcPct val="120000"/>
              </a:lnSpc>
              <a:spcBef>
                <a:spcPts val="0"/>
              </a:spcBef>
              <a:buNone/>
              <a:defRPr sz="800">
                <a:solidFill>
                  <a:schemeClr val="bg1">
                    <a:lumMod val="50000"/>
                  </a:schemeClr>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a:t>Click to edit Master text styles</a:t>
            </a:r>
          </a:p>
        </p:txBody>
      </p:sp>
    </p:spTree>
    <p:extLst>
      <p:ext uri="{BB962C8B-B14F-4D97-AF65-F5344CB8AC3E}">
        <p14:creationId xmlns:p14="http://schemas.microsoft.com/office/powerpoint/2010/main" val="898779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quaculture slides">
    <p:spTree>
      <p:nvGrpSpPr>
        <p:cNvPr id="1" name=""/>
        <p:cNvGrpSpPr/>
        <p:nvPr/>
      </p:nvGrpSpPr>
      <p:grpSpPr>
        <a:xfrm>
          <a:off x="0" y="0"/>
          <a:ext cx="0" cy="0"/>
          <a:chOff x="0" y="0"/>
          <a:chExt cx="0" cy="0"/>
        </a:xfrm>
      </p:grpSpPr>
      <p:sp>
        <p:nvSpPr>
          <p:cNvPr id="4" name="Rectangle 3"/>
          <p:cNvSpPr/>
          <p:nvPr userDrawn="1"/>
        </p:nvSpPr>
        <p:spPr>
          <a:xfrm flipV="1">
            <a:off x="0" y="9014"/>
            <a:ext cx="9144000" cy="237207"/>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userDrawn="1"/>
        </p:nvSpPr>
        <p:spPr>
          <a:xfrm>
            <a:off x="7538146" y="23329"/>
            <a:ext cx="1605854" cy="215444"/>
          </a:xfrm>
          <a:prstGeom prst="rect">
            <a:avLst/>
          </a:prstGeom>
          <a:noFill/>
        </p:spPr>
        <p:txBody>
          <a:bodyPr wrap="square" lIns="0" rIns="274320" rtlCol="0" anchor="ctr" anchorCtr="0">
            <a:spAutoFit/>
          </a:bodyPr>
          <a:lstStyle/>
          <a:p>
            <a:pPr algn="r"/>
            <a:r>
              <a:rPr lang="en-US" sz="800" dirty="0">
                <a:solidFill>
                  <a:srgbClr val="7F7F7F"/>
                </a:solidFill>
              </a:rPr>
              <a:t>OUR SHARED SEAS 2019</a:t>
            </a:r>
          </a:p>
        </p:txBody>
      </p:sp>
      <p:sp>
        <p:nvSpPr>
          <p:cNvPr id="7" name="Rectangle 6"/>
          <p:cNvSpPr/>
          <p:nvPr userDrawn="1"/>
        </p:nvSpPr>
        <p:spPr>
          <a:xfrm>
            <a:off x="0" y="0"/>
            <a:ext cx="276397" cy="230832"/>
          </a:xfrm>
          <a:prstGeom prst="rect">
            <a:avLst/>
          </a:prstGeom>
          <a:solidFill>
            <a:schemeClr val="accent3"/>
          </a:solidFill>
        </p:spPr>
        <p:txBody>
          <a:bodyPr wrap="square">
            <a:spAutoFit/>
          </a:bodyPr>
          <a:lstStyle/>
          <a:p>
            <a:pPr algn="ctr"/>
            <a:r>
              <a:rPr lang="en-US" sz="900" b="1" dirty="0">
                <a:solidFill>
                  <a:schemeClr val="bg1"/>
                </a:solidFill>
              </a:rPr>
              <a:t>3</a:t>
            </a:r>
          </a:p>
        </p:txBody>
      </p:sp>
      <p:sp>
        <p:nvSpPr>
          <p:cNvPr id="8" name="Title 1"/>
          <p:cNvSpPr>
            <a:spLocks noGrp="1"/>
          </p:cNvSpPr>
          <p:nvPr>
            <p:ph type="title" hasCustomPrompt="1"/>
          </p:nvPr>
        </p:nvSpPr>
        <p:spPr>
          <a:xfrm>
            <a:off x="358632" y="-922"/>
            <a:ext cx="7088144" cy="247144"/>
          </a:xfrm>
        </p:spPr>
        <p:txBody>
          <a:bodyPr>
            <a:normAutofit/>
          </a:bodyPr>
          <a:lstStyle>
            <a:lvl1pPr algn="l">
              <a:defRPr sz="900" b="0" baseline="0"/>
            </a:lvl1pPr>
          </a:lstStyle>
          <a:p>
            <a:r>
              <a:rPr lang="en-US"/>
              <a:t>Aquaculture  :  Section Name</a:t>
            </a:r>
          </a:p>
        </p:txBody>
      </p:sp>
      <p:sp>
        <p:nvSpPr>
          <p:cNvPr id="11" name="Rectangle 10"/>
          <p:cNvSpPr/>
          <p:nvPr userDrawn="1"/>
        </p:nvSpPr>
        <p:spPr>
          <a:xfrm flipV="1">
            <a:off x="0" y="5829546"/>
            <a:ext cx="9144000" cy="1028453"/>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Subtitle 2"/>
          <p:cNvSpPr>
            <a:spLocks noGrp="1"/>
          </p:cNvSpPr>
          <p:nvPr>
            <p:ph type="subTitle" idx="1" hasCustomPrompt="1"/>
          </p:nvPr>
        </p:nvSpPr>
        <p:spPr>
          <a:xfrm>
            <a:off x="1" y="5829547"/>
            <a:ext cx="8342214" cy="1028451"/>
          </a:xfrm>
        </p:spPr>
        <p:txBody>
          <a:bodyPr lIns="457200" anchor="ctr" anchorCtr="0">
            <a:normAutofit/>
          </a:bodyPr>
          <a:lstStyle>
            <a:lvl1pPr marL="0" indent="0" algn="l">
              <a:buNone/>
              <a:defRPr sz="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spcBef>
                <a:spcPts val="0"/>
              </a:spcBef>
            </a:pPr>
            <a:r>
              <a:rPr lang="en-US" dirty="0">
                <a:solidFill>
                  <a:schemeClr val="bg1">
                    <a:lumMod val="50000"/>
                  </a:schemeClr>
                </a:solidFill>
              </a:rPr>
              <a:t>Caption source text</a:t>
            </a:r>
          </a:p>
        </p:txBody>
      </p:sp>
      <p:sp>
        <p:nvSpPr>
          <p:cNvPr id="13" name="Slide Number Placeholder 5"/>
          <p:cNvSpPr>
            <a:spLocks noGrp="1"/>
          </p:cNvSpPr>
          <p:nvPr>
            <p:ph type="sldNum" sz="quarter" idx="4"/>
          </p:nvPr>
        </p:nvSpPr>
        <p:spPr>
          <a:xfrm>
            <a:off x="8424450" y="5829549"/>
            <a:ext cx="719550" cy="1028449"/>
          </a:xfrm>
          <a:prstGeom prst="rect">
            <a:avLst/>
          </a:prstGeom>
        </p:spPr>
        <p:txBody>
          <a:bodyPr rIns="274320" anchor="ctr" anchorCtr="0"/>
          <a:lstStyle>
            <a:lvl1pPr algn="r">
              <a:defRPr sz="800">
                <a:solidFill>
                  <a:srgbClr val="7F7F7F"/>
                </a:solidFill>
              </a:defRPr>
            </a:lvl1pPr>
          </a:lstStyle>
          <a:p>
            <a:fld id="{EDC524C0-D0C0-9D4B-B8B5-9964722959C4}" type="slidenum">
              <a:rPr lang="en-US" smtClean="0"/>
              <a:pPr/>
              <a:t>‹#›</a:t>
            </a:fld>
            <a:endParaRPr lang="en-US" dirty="0"/>
          </a:p>
        </p:txBody>
      </p:sp>
    </p:spTree>
    <p:extLst>
      <p:ext uri="{BB962C8B-B14F-4D97-AF65-F5344CB8AC3E}">
        <p14:creationId xmlns:p14="http://schemas.microsoft.com/office/powerpoint/2010/main" val="34568450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afood Trade slides">
    <p:spTree>
      <p:nvGrpSpPr>
        <p:cNvPr id="1" name=""/>
        <p:cNvGrpSpPr/>
        <p:nvPr/>
      </p:nvGrpSpPr>
      <p:grpSpPr>
        <a:xfrm>
          <a:off x="0" y="0"/>
          <a:ext cx="0" cy="0"/>
          <a:chOff x="0" y="0"/>
          <a:chExt cx="0" cy="0"/>
        </a:xfrm>
      </p:grpSpPr>
      <p:sp>
        <p:nvSpPr>
          <p:cNvPr id="3" name="Rectangle 2"/>
          <p:cNvSpPr/>
          <p:nvPr userDrawn="1"/>
        </p:nvSpPr>
        <p:spPr>
          <a:xfrm flipV="1">
            <a:off x="0" y="9014"/>
            <a:ext cx="9144000" cy="237207"/>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0" y="0"/>
            <a:ext cx="276397" cy="230832"/>
          </a:xfrm>
          <a:prstGeom prst="rect">
            <a:avLst/>
          </a:prstGeom>
          <a:solidFill>
            <a:schemeClr val="accent4"/>
          </a:solidFill>
        </p:spPr>
        <p:txBody>
          <a:bodyPr wrap="square">
            <a:spAutoFit/>
          </a:bodyPr>
          <a:lstStyle/>
          <a:p>
            <a:pPr algn="ctr"/>
            <a:r>
              <a:rPr lang="en-US" sz="900" b="1" dirty="0">
                <a:solidFill>
                  <a:schemeClr val="bg1"/>
                </a:solidFill>
              </a:rPr>
              <a:t>4</a:t>
            </a:r>
          </a:p>
        </p:txBody>
      </p:sp>
      <p:sp>
        <p:nvSpPr>
          <p:cNvPr id="14" name="TextBox 13"/>
          <p:cNvSpPr txBox="1"/>
          <p:nvPr userDrawn="1"/>
        </p:nvSpPr>
        <p:spPr>
          <a:xfrm>
            <a:off x="7538146" y="23330"/>
            <a:ext cx="1605854" cy="215444"/>
          </a:xfrm>
          <a:prstGeom prst="rect">
            <a:avLst/>
          </a:prstGeom>
          <a:noFill/>
        </p:spPr>
        <p:txBody>
          <a:bodyPr wrap="square" lIns="0" rIns="274320" rtlCol="0" anchor="ctr" anchorCtr="0">
            <a:spAutoFit/>
          </a:bodyPr>
          <a:lstStyle/>
          <a:p>
            <a:pPr algn="r"/>
            <a:r>
              <a:rPr lang="en-US" sz="800" dirty="0">
                <a:solidFill>
                  <a:srgbClr val="7F7F7F"/>
                </a:solidFill>
              </a:rPr>
              <a:t>OUR SHARED SEAS 2019</a:t>
            </a:r>
          </a:p>
        </p:txBody>
      </p:sp>
      <p:sp>
        <p:nvSpPr>
          <p:cNvPr id="15" name="Rectangle 14"/>
          <p:cNvSpPr/>
          <p:nvPr userDrawn="1"/>
        </p:nvSpPr>
        <p:spPr>
          <a:xfrm flipV="1">
            <a:off x="0" y="5829546"/>
            <a:ext cx="9144000" cy="1028453"/>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Subtitle 2"/>
          <p:cNvSpPr>
            <a:spLocks noGrp="1"/>
          </p:cNvSpPr>
          <p:nvPr>
            <p:ph type="subTitle" idx="1" hasCustomPrompt="1"/>
          </p:nvPr>
        </p:nvSpPr>
        <p:spPr>
          <a:xfrm>
            <a:off x="1" y="5829547"/>
            <a:ext cx="8342214" cy="1028451"/>
          </a:xfrm>
        </p:spPr>
        <p:txBody>
          <a:bodyPr lIns="457200" anchor="ctr" anchorCtr="0">
            <a:normAutofit/>
          </a:bodyPr>
          <a:lstStyle>
            <a:lvl1pPr marL="0" indent="0" algn="l">
              <a:buNone/>
              <a:defRPr sz="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spcBef>
                <a:spcPts val="0"/>
              </a:spcBef>
            </a:pPr>
            <a:r>
              <a:rPr lang="en-US" dirty="0">
                <a:solidFill>
                  <a:schemeClr val="bg1">
                    <a:lumMod val="50000"/>
                  </a:schemeClr>
                </a:solidFill>
              </a:rPr>
              <a:t>Caption source text</a:t>
            </a:r>
          </a:p>
        </p:txBody>
      </p:sp>
      <p:sp>
        <p:nvSpPr>
          <p:cNvPr id="17" name="Slide Number Placeholder 5"/>
          <p:cNvSpPr>
            <a:spLocks noGrp="1"/>
          </p:cNvSpPr>
          <p:nvPr>
            <p:ph type="sldNum" sz="quarter" idx="4"/>
          </p:nvPr>
        </p:nvSpPr>
        <p:spPr>
          <a:xfrm>
            <a:off x="8424450" y="5829549"/>
            <a:ext cx="719550" cy="1028449"/>
          </a:xfrm>
          <a:prstGeom prst="rect">
            <a:avLst/>
          </a:prstGeom>
        </p:spPr>
        <p:txBody>
          <a:bodyPr rIns="274320" anchor="ctr" anchorCtr="0"/>
          <a:lstStyle>
            <a:lvl1pPr algn="r">
              <a:defRPr sz="800">
                <a:solidFill>
                  <a:srgbClr val="7F7F7F"/>
                </a:solidFill>
              </a:defRPr>
            </a:lvl1pPr>
          </a:lstStyle>
          <a:p>
            <a:fld id="{EDC524C0-D0C0-9D4B-B8B5-9964722959C4}" type="slidenum">
              <a:rPr lang="en-US" smtClean="0"/>
              <a:pPr/>
              <a:t>‹#›</a:t>
            </a:fld>
            <a:endParaRPr lang="en-US" dirty="0"/>
          </a:p>
        </p:txBody>
      </p:sp>
      <p:sp>
        <p:nvSpPr>
          <p:cNvPr id="9" name="Title 1">
            <a:extLst>
              <a:ext uri="{FF2B5EF4-FFF2-40B4-BE49-F238E27FC236}">
                <a16:creationId xmlns:a16="http://schemas.microsoft.com/office/drawing/2014/main" id="{AC388879-4307-984D-9F5D-7DA95E105F80}"/>
              </a:ext>
            </a:extLst>
          </p:cNvPr>
          <p:cNvSpPr>
            <a:spLocks noGrp="1"/>
          </p:cNvSpPr>
          <p:nvPr>
            <p:ph type="title" hasCustomPrompt="1"/>
          </p:nvPr>
        </p:nvSpPr>
        <p:spPr>
          <a:xfrm>
            <a:off x="358632" y="-922"/>
            <a:ext cx="7088144" cy="247144"/>
          </a:xfrm>
        </p:spPr>
        <p:txBody>
          <a:bodyPr>
            <a:normAutofit/>
          </a:bodyPr>
          <a:lstStyle>
            <a:lvl1pPr algn="l">
              <a:defRPr sz="900" b="0" baseline="0"/>
            </a:lvl1pPr>
          </a:lstStyle>
          <a:p>
            <a:r>
              <a:rPr lang="en-US" dirty="0"/>
              <a:t>Seafood Trade  :  Global Overview</a:t>
            </a:r>
          </a:p>
        </p:txBody>
      </p:sp>
    </p:spTree>
    <p:extLst>
      <p:ext uri="{BB962C8B-B14F-4D97-AF65-F5344CB8AC3E}">
        <p14:creationId xmlns:p14="http://schemas.microsoft.com/office/powerpoint/2010/main" val="337777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ollution and Development slides">
    <p:spTree>
      <p:nvGrpSpPr>
        <p:cNvPr id="1" name=""/>
        <p:cNvGrpSpPr/>
        <p:nvPr/>
      </p:nvGrpSpPr>
      <p:grpSpPr>
        <a:xfrm>
          <a:off x="0" y="0"/>
          <a:ext cx="0" cy="0"/>
          <a:chOff x="0" y="0"/>
          <a:chExt cx="0" cy="0"/>
        </a:xfrm>
      </p:grpSpPr>
      <p:sp>
        <p:nvSpPr>
          <p:cNvPr id="3" name="Rectangle 2"/>
          <p:cNvSpPr/>
          <p:nvPr userDrawn="1"/>
        </p:nvSpPr>
        <p:spPr>
          <a:xfrm flipV="1">
            <a:off x="0" y="9014"/>
            <a:ext cx="9144000" cy="237207"/>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0" y="0"/>
            <a:ext cx="276397" cy="230832"/>
          </a:xfrm>
          <a:prstGeom prst="rect">
            <a:avLst/>
          </a:prstGeom>
          <a:solidFill>
            <a:schemeClr val="accent5"/>
          </a:solidFill>
        </p:spPr>
        <p:txBody>
          <a:bodyPr wrap="square">
            <a:spAutoFit/>
          </a:bodyPr>
          <a:lstStyle/>
          <a:p>
            <a:pPr algn="ctr"/>
            <a:r>
              <a:rPr lang="en-US" sz="900" b="1" dirty="0">
                <a:solidFill>
                  <a:schemeClr val="bg1"/>
                </a:solidFill>
              </a:rPr>
              <a:t>5</a:t>
            </a:r>
          </a:p>
        </p:txBody>
      </p:sp>
      <p:sp>
        <p:nvSpPr>
          <p:cNvPr id="13" name="TextBox 12"/>
          <p:cNvSpPr txBox="1"/>
          <p:nvPr userDrawn="1"/>
        </p:nvSpPr>
        <p:spPr>
          <a:xfrm>
            <a:off x="7538146" y="23330"/>
            <a:ext cx="1605854" cy="215444"/>
          </a:xfrm>
          <a:prstGeom prst="rect">
            <a:avLst/>
          </a:prstGeom>
          <a:noFill/>
        </p:spPr>
        <p:txBody>
          <a:bodyPr wrap="square" lIns="0" rIns="274320" rtlCol="0" anchor="ctr" anchorCtr="0">
            <a:spAutoFit/>
          </a:bodyPr>
          <a:lstStyle/>
          <a:p>
            <a:pPr algn="r"/>
            <a:r>
              <a:rPr lang="en-US" sz="800" dirty="0">
                <a:solidFill>
                  <a:srgbClr val="7F7F7F"/>
                </a:solidFill>
              </a:rPr>
              <a:t>OUR SHARED SEAS 2019</a:t>
            </a:r>
          </a:p>
        </p:txBody>
      </p:sp>
      <p:sp>
        <p:nvSpPr>
          <p:cNvPr id="14" name="Rectangle 13"/>
          <p:cNvSpPr/>
          <p:nvPr userDrawn="1"/>
        </p:nvSpPr>
        <p:spPr>
          <a:xfrm flipV="1">
            <a:off x="0" y="5829546"/>
            <a:ext cx="9144000" cy="1028453"/>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Subtitle 2"/>
          <p:cNvSpPr>
            <a:spLocks noGrp="1"/>
          </p:cNvSpPr>
          <p:nvPr>
            <p:ph type="subTitle" idx="1" hasCustomPrompt="1"/>
          </p:nvPr>
        </p:nvSpPr>
        <p:spPr>
          <a:xfrm>
            <a:off x="1" y="5829547"/>
            <a:ext cx="8342214" cy="1028451"/>
          </a:xfrm>
        </p:spPr>
        <p:txBody>
          <a:bodyPr lIns="457200" anchor="ctr" anchorCtr="0">
            <a:normAutofit/>
          </a:bodyPr>
          <a:lstStyle>
            <a:lvl1pPr marL="0" indent="0" algn="l">
              <a:buNone/>
              <a:defRPr sz="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spcBef>
                <a:spcPts val="0"/>
              </a:spcBef>
            </a:pPr>
            <a:r>
              <a:rPr lang="en-US" dirty="0">
                <a:solidFill>
                  <a:schemeClr val="bg1">
                    <a:lumMod val="50000"/>
                  </a:schemeClr>
                </a:solidFill>
              </a:rPr>
              <a:t>Caption source text</a:t>
            </a:r>
          </a:p>
        </p:txBody>
      </p:sp>
      <p:sp>
        <p:nvSpPr>
          <p:cNvPr id="16" name="Slide Number Placeholder 5"/>
          <p:cNvSpPr>
            <a:spLocks noGrp="1"/>
          </p:cNvSpPr>
          <p:nvPr>
            <p:ph type="sldNum" sz="quarter" idx="4"/>
          </p:nvPr>
        </p:nvSpPr>
        <p:spPr>
          <a:xfrm>
            <a:off x="8424450" y="5829549"/>
            <a:ext cx="719550" cy="1028449"/>
          </a:xfrm>
          <a:prstGeom prst="rect">
            <a:avLst/>
          </a:prstGeom>
        </p:spPr>
        <p:txBody>
          <a:bodyPr rIns="274320" anchor="ctr" anchorCtr="0"/>
          <a:lstStyle>
            <a:lvl1pPr algn="r">
              <a:defRPr sz="800">
                <a:solidFill>
                  <a:srgbClr val="7F7F7F"/>
                </a:solidFill>
              </a:defRPr>
            </a:lvl1pPr>
          </a:lstStyle>
          <a:p>
            <a:fld id="{EDC524C0-D0C0-9D4B-B8B5-9964722959C4}" type="slidenum">
              <a:rPr lang="en-US" smtClean="0"/>
              <a:pPr/>
              <a:t>‹#›</a:t>
            </a:fld>
            <a:endParaRPr lang="en-US" dirty="0"/>
          </a:p>
        </p:txBody>
      </p:sp>
    </p:spTree>
    <p:extLst>
      <p:ext uri="{BB962C8B-B14F-4D97-AF65-F5344CB8AC3E}">
        <p14:creationId xmlns:p14="http://schemas.microsoft.com/office/powerpoint/2010/main" val="3900899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PAs slides">
    <p:spTree>
      <p:nvGrpSpPr>
        <p:cNvPr id="1" name=""/>
        <p:cNvGrpSpPr/>
        <p:nvPr/>
      </p:nvGrpSpPr>
      <p:grpSpPr>
        <a:xfrm>
          <a:off x="0" y="0"/>
          <a:ext cx="0" cy="0"/>
          <a:chOff x="0" y="0"/>
          <a:chExt cx="0" cy="0"/>
        </a:xfrm>
      </p:grpSpPr>
      <p:sp>
        <p:nvSpPr>
          <p:cNvPr id="3" name="Rectangle 2"/>
          <p:cNvSpPr/>
          <p:nvPr userDrawn="1"/>
        </p:nvSpPr>
        <p:spPr>
          <a:xfrm flipV="1">
            <a:off x="0" y="9014"/>
            <a:ext cx="9144000" cy="237207"/>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0" y="0"/>
            <a:ext cx="276397" cy="230832"/>
          </a:xfrm>
          <a:prstGeom prst="rect">
            <a:avLst/>
          </a:prstGeom>
          <a:solidFill>
            <a:schemeClr val="accent6"/>
          </a:solidFill>
        </p:spPr>
        <p:txBody>
          <a:bodyPr wrap="square">
            <a:spAutoFit/>
          </a:bodyPr>
          <a:lstStyle/>
          <a:p>
            <a:pPr algn="ctr"/>
            <a:r>
              <a:rPr lang="en-US" sz="900" b="1" dirty="0">
                <a:solidFill>
                  <a:schemeClr val="bg1"/>
                </a:solidFill>
              </a:rPr>
              <a:t>6</a:t>
            </a:r>
          </a:p>
        </p:txBody>
      </p:sp>
      <p:sp>
        <p:nvSpPr>
          <p:cNvPr id="7" name="Title 1"/>
          <p:cNvSpPr txBox="1">
            <a:spLocks/>
          </p:cNvSpPr>
          <p:nvPr userDrawn="1"/>
        </p:nvSpPr>
        <p:spPr>
          <a:xfrm>
            <a:off x="358632" y="-922"/>
            <a:ext cx="7088144" cy="24714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1000" b="0" kern="1200" baseline="0">
                <a:solidFill>
                  <a:schemeClr val="tx1"/>
                </a:solidFill>
                <a:latin typeface="+mj-lt"/>
                <a:ea typeface="+mj-ea"/>
                <a:cs typeface="+mj-cs"/>
              </a:defRPr>
            </a:lvl1pPr>
          </a:lstStyle>
          <a:p>
            <a:r>
              <a:rPr lang="en-US" sz="900"/>
              <a:t>Marine</a:t>
            </a:r>
            <a:r>
              <a:rPr lang="en-US" sz="900" baseline="0"/>
              <a:t> Protected Areas</a:t>
            </a:r>
            <a:r>
              <a:rPr lang="en-US" sz="900"/>
              <a:t>  :  Section Name</a:t>
            </a:r>
          </a:p>
        </p:txBody>
      </p:sp>
      <p:sp>
        <p:nvSpPr>
          <p:cNvPr id="13" name="TextBox 12"/>
          <p:cNvSpPr txBox="1"/>
          <p:nvPr userDrawn="1"/>
        </p:nvSpPr>
        <p:spPr>
          <a:xfrm>
            <a:off x="7538146" y="23330"/>
            <a:ext cx="1605854" cy="215444"/>
          </a:xfrm>
          <a:prstGeom prst="rect">
            <a:avLst/>
          </a:prstGeom>
          <a:noFill/>
        </p:spPr>
        <p:txBody>
          <a:bodyPr wrap="square" lIns="0" rIns="274320" rtlCol="0" anchor="ctr" anchorCtr="0">
            <a:spAutoFit/>
          </a:bodyPr>
          <a:lstStyle/>
          <a:p>
            <a:pPr algn="r"/>
            <a:r>
              <a:rPr lang="en-US" sz="800" dirty="0">
                <a:solidFill>
                  <a:srgbClr val="7F7F7F"/>
                </a:solidFill>
              </a:rPr>
              <a:t>OUR SHARED SEAS 2018</a:t>
            </a:r>
          </a:p>
        </p:txBody>
      </p:sp>
      <p:sp>
        <p:nvSpPr>
          <p:cNvPr id="14" name="Rectangle 13"/>
          <p:cNvSpPr/>
          <p:nvPr userDrawn="1"/>
        </p:nvSpPr>
        <p:spPr>
          <a:xfrm flipV="1">
            <a:off x="0" y="5829546"/>
            <a:ext cx="9144000" cy="1028453"/>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Subtitle 2"/>
          <p:cNvSpPr>
            <a:spLocks noGrp="1"/>
          </p:cNvSpPr>
          <p:nvPr>
            <p:ph type="subTitle" idx="1" hasCustomPrompt="1"/>
          </p:nvPr>
        </p:nvSpPr>
        <p:spPr>
          <a:xfrm>
            <a:off x="1" y="5829547"/>
            <a:ext cx="8342214" cy="1028451"/>
          </a:xfrm>
        </p:spPr>
        <p:txBody>
          <a:bodyPr lIns="457200" anchor="ctr" anchorCtr="0">
            <a:normAutofit/>
          </a:bodyPr>
          <a:lstStyle>
            <a:lvl1pPr marL="0" indent="0" algn="l">
              <a:buNone/>
              <a:defRPr sz="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spcBef>
                <a:spcPts val="0"/>
              </a:spcBef>
            </a:pPr>
            <a:r>
              <a:rPr lang="en-US" dirty="0">
                <a:solidFill>
                  <a:schemeClr val="bg1">
                    <a:lumMod val="50000"/>
                  </a:schemeClr>
                </a:solidFill>
              </a:rPr>
              <a:t>Caption source text</a:t>
            </a:r>
          </a:p>
        </p:txBody>
      </p:sp>
      <p:sp>
        <p:nvSpPr>
          <p:cNvPr id="16" name="Slide Number Placeholder 5"/>
          <p:cNvSpPr>
            <a:spLocks noGrp="1"/>
          </p:cNvSpPr>
          <p:nvPr>
            <p:ph type="sldNum" sz="quarter" idx="4"/>
          </p:nvPr>
        </p:nvSpPr>
        <p:spPr>
          <a:xfrm>
            <a:off x="8424450" y="5829549"/>
            <a:ext cx="719550" cy="1028449"/>
          </a:xfrm>
          <a:prstGeom prst="rect">
            <a:avLst/>
          </a:prstGeom>
        </p:spPr>
        <p:txBody>
          <a:bodyPr rIns="274320" anchor="ctr" anchorCtr="0"/>
          <a:lstStyle>
            <a:lvl1pPr algn="r">
              <a:defRPr sz="800">
                <a:solidFill>
                  <a:srgbClr val="7F7F7F"/>
                </a:solidFill>
              </a:defRPr>
            </a:lvl1pPr>
          </a:lstStyle>
          <a:p>
            <a:fld id="{EDC524C0-D0C0-9D4B-B8B5-9964722959C4}" type="slidenum">
              <a:rPr lang="en-US" smtClean="0"/>
              <a:pPr/>
              <a:t>‹#›</a:t>
            </a:fld>
            <a:endParaRPr lang="en-US" dirty="0"/>
          </a:p>
        </p:txBody>
      </p:sp>
    </p:spTree>
    <p:extLst>
      <p:ext uri="{BB962C8B-B14F-4D97-AF65-F5344CB8AC3E}">
        <p14:creationId xmlns:p14="http://schemas.microsoft.com/office/powerpoint/2010/main" val="307422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nding slides">
    <p:spTree>
      <p:nvGrpSpPr>
        <p:cNvPr id="1" name=""/>
        <p:cNvGrpSpPr/>
        <p:nvPr/>
      </p:nvGrpSpPr>
      <p:grpSpPr>
        <a:xfrm>
          <a:off x="0" y="0"/>
          <a:ext cx="0" cy="0"/>
          <a:chOff x="0" y="0"/>
          <a:chExt cx="0" cy="0"/>
        </a:xfrm>
      </p:grpSpPr>
      <p:sp>
        <p:nvSpPr>
          <p:cNvPr id="3" name="Rectangle 2"/>
          <p:cNvSpPr/>
          <p:nvPr userDrawn="1"/>
        </p:nvSpPr>
        <p:spPr>
          <a:xfrm flipV="1">
            <a:off x="0" y="9014"/>
            <a:ext cx="9144000" cy="237207"/>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0" y="0"/>
            <a:ext cx="276397" cy="230832"/>
          </a:xfrm>
          <a:prstGeom prst="rect">
            <a:avLst/>
          </a:prstGeom>
          <a:solidFill>
            <a:srgbClr val="008200"/>
          </a:solidFill>
        </p:spPr>
        <p:txBody>
          <a:bodyPr wrap="square">
            <a:spAutoFit/>
          </a:bodyPr>
          <a:lstStyle/>
          <a:p>
            <a:pPr algn="ctr"/>
            <a:r>
              <a:rPr lang="en-US" sz="900" b="1" dirty="0">
                <a:solidFill>
                  <a:schemeClr val="bg1"/>
                </a:solidFill>
              </a:rPr>
              <a:t>7</a:t>
            </a:r>
          </a:p>
        </p:txBody>
      </p:sp>
      <p:sp>
        <p:nvSpPr>
          <p:cNvPr id="7" name="Title 1"/>
          <p:cNvSpPr txBox="1">
            <a:spLocks/>
          </p:cNvSpPr>
          <p:nvPr userDrawn="1"/>
        </p:nvSpPr>
        <p:spPr>
          <a:xfrm>
            <a:off x="358632" y="-922"/>
            <a:ext cx="7088144" cy="24714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1000" b="0" kern="1200" baseline="0">
                <a:solidFill>
                  <a:schemeClr val="tx1"/>
                </a:solidFill>
                <a:latin typeface="+mj-lt"/>
                <a:ea typeface="+mj-ea"/>
                <a:cs typeface="+mj-cs"/>
              </a:defRPr>
            </a:lvl1pPr>
          </a:lstStyle>
          <a:p>
            <a:r>
              <a:rPr lang="en-US" sz="900"/>
              <a:t>Funding  :  Section Name</a:t>
            </a:r>
          </a:p>
        </p:txBody>
      </p:sp>
      <p:sp>
        <p:nvSpPr>
          <p:cNvPr id="13" name="TextBox 12"/>
          <p:cNvSpPr txBox="1"/>
          <p:nvPr userDrawn="1"/>
        </p:nvSpPr>
        <p:spPr>
          <a:xfrm>
            <a:off x="7538146" y="23330"/>
            <a:ext cx="1605854" cy="215444"/>
          </a:xfrm>
          <a:prstGeom prst="rect">
            <a:avLst/>
          </a:prstGeom>
          <a:noFill/>
        </p:spPr>
        <p:txBody>
          <a:bodyPr wrap="square" lIns="0" rIns="274320" rtlCol="0" anchor="ctr" anchorCtr="0">
            <a:spAutoFit/>
          </a:bodyPr>
          <a:lstStyle/>
          <a:p>
            <a:pPr algn="r"/>
            <a:r>
              <a:rPr lang="en-US" sz="800" dirty="0">
                <a:solidFill>
                  <a:srgbClr val="7F7F7F"/>
                </a:solidFill>
              </a:rPr>
              <a:t>OUR SHARED SEAS 2018</a:t>
            </a:r>
          </a:p>
        </p:txBody>
      </p:sp>
      <p:sp>
        <p:nvSpPr>
          <p:cNvPr id="14" name="Rectangle 13"/>
          <p:cNvSpPr/>
          <p:nvPr userDrawn="1"/>
        </p:nvSpPr>
        <p:spPr>
          <a:xfrm flipV="1">
            <a:off x="0" y="5829546"/>
            <a:ext cx="9144000" cy="1028453"/>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Subtitle 2"/>
          <p:cNvSpPr>
            <a:spLocks noGrp="1"/>
          </p:cNvSpPr>
          <p:nvPr>
            <p:ph type="subTitle" idx="1" hasCustomPrompt="1"/>
          </p:nvPr>
        </p:nvSpPr>
        <p:spPr>
          <a:xfrm>
            <a:off x="1" y="5829547"/>
            <a:ext cx="8342214" cy="1028451"/>
          </a:xfrm>
        </p:spPr>
        <p:txBody>
          <a:bodyPr lIns="457200" anchor="ctr" anchorCtr="0">
            <a:normAutofit/>
          </a:bodyPr>
          <a:lstStyle>
            <a:lvl1pPr marL="0" indent="0" algn="l">
              <a:buNone/>
              <a:defRPr sz="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spcBef>
                <a:spcPts val="0"/>
              </a:spcBef>
            </a:pPr>
            <a:r>
              <a:rPr lang="en-US" dirty="0">
                <a:solidFill>
                  <a:schemeClr val="bg1">
                    <a:lumMod val="50000"/>
                  </a:schemeClr>
                </a:solidFill>
              </a:rPr>
              <a:t>Caption source text</a:t>
            </a:r>
          </a:p>
        </p:txBody>
      </p:sp>
      <p:sp>
        <p:nvSpPr>
          <p:cNvPr id="16" name="Slide Number Placeholder 5"/>
          <p:cNvSpPr>
            <a:spLocks noGrp="1"/>
          </p:cNvSpPr>
          <p:nvPr>
            <p:ph type="sldNum" sz="quarter" idx="4"/>
          </p:nvPr>
        </p:nvSpPr>
        <p:spPr>
          <a:xfrm>
            <a:off x="8424450" y="5829549"/>
            <a:ext cx="719550" cy="1028449"/>
          </a:xfrm>
          <a:prstGeom prst="rect">
            <a:avLst/>
          </a:prstGeom>
        </p:spPr>
        <p:txBody>
          <a:bodyPr rIns="274320" anchor="ctr" anchorCtr="0"/>
          <a:lstStyle>
            <a:lvl1pPr algn="r">
              <a:defRPr sz="800">
                <a:solidFill>
                  <a:srgbClr val="7F7F7F"/>
                </a:solidFill>
              </a:defRPr>
            </a:lvl1pPr>
          </a:lstStyle>
          <a:p>
            <a:fld id="{EDC524C0-D0C0-9D4B-B8B5-9964722959C4}" type="slidenum">
              <a:rPr lang="en-US" smtClean="0"/>
              <a:pPr/>
              <a:t>‹#›</a:t>
            </a:fld>
            <a:endParaRPr lang="en-US" dirty="0"/>
          </a:p>
        </p:txBody>
      </p:sp>
    </p:spTree>
    <p:extLst>
      <p:ext uri="{BB962C8B-B14F-4D97-AF65-F5344CB8AC3E}">
        <p14:creationId xmlns:p14="http://schemas.microsoft.com/office/powerpoint/2010/main" val="3670109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398480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p:cNvSpPr>
            <a:spLocks noGrp="1"/>
          </p:cNvSpPr>
          <p:nvPr>
            <p:ph type="ftr" sz="quarter" idx="3"/>
          </p:nvPr>
        </p:nvSpPr>
        <p:spPr>
          <a:xfrm>
            <a:off x="457200" y="5939984"/>
            <a:ext cx="7706734" cy="781491"/>
          </a:xfrm>
          <a:prstGeom prst="rect">
            <a:avLst/>
          </a:prstGeom>
        </p:spPr>
        <p:txBody>
          <a:bodyPr vert="horz" lIns="91440" tIns="45720" rIns="91440" bIns="45720" rtlCol="0" anchor="ctr"/>
          <a:lstStyle>
            <a:lvl1pPr algn="l">
              <a:lnSpc>
                <a:spcPct val="100000"/>
              </a:lnSpc>
              <a:defRPr sz="800">
                <a:solidFill>
                  <a:schemeClr val="tx1">
                    <a:tint val="75000"/>
                  </a:schemeClr>
                </a:solidFill>
              </a:defRPr>
            </a:lvl1pPr>
          </a:lstStyle>
          <a:p>
            <a:endParaRPr lang="en-US"/>
          </a:p>
        </p:txBody>
      </p:sp>
      <p:sp>
        <p:nvSpPr>
          <p:cNvPr id="5" name="Slide Number Placeholder 4"/>
          <p:cNvSpPr>
            <a:spLocks noGrp="1"/>
          </p:cNvSpPr>
          <p:nvPr>
            <p:ph type="sldNum" sz="quarter" idx="4"/>
          </p:nvPr>
        </p:nvSpPr>
        <p:spPr>
          <a:xfrm>
            <a:off x="8468749" y="5939984"/>
            <a:ext cx="436099" cy="781491"/>
          </a:xfrm>
          <a:prstGeom prst="rect">
            <a:avLst/>
          </a:prstGeom>
        </p:spPr>
        <p:txBody>
          <a:bodyPr vert="horz" lIns="91440" tIns="45720" rIns="91440" bIns="45720" rtlCol="0" anchor="ctr"/>
          <a:lstStyle>
            <a:lvl1pPr algn="r">
              <a:defRPr sz="800">
                <a:solidFill>
                  <a:schemeClr val="tx1">
                    <a:tint val="75000"/>
                  </a:schemeClr>
                </a:solidFill>
              </a:defRPr>
            </a:lvl1pPr>
          </a:lstStyle>
          <a:p>
            <a:fld id="{D0D79AC4-38B7-8D47-A6E3-3B9491255C88}" type="slidenum">
              <a:rPr lang="en-US"/>
              <a:pPr/>
              <a:t>‹#›</a:t>
            </a:fld>
            <a:endParaRPr lang="en-US"/>
          </a:p>
        </p:txBody>
      </p:sp>
    </p:spTree>
    <p:extLst>
      <p:ext uri="{BB962C8B-B14F-4D97-AF65-F5344CB8AC3E}">
        <p14:creationId xmlns:p14="http://schemas.microsoft.com/office/powerpoint/2010/main" val="3350606490"/>
      </p:ext>
    </p:extLst>
  </p:cSld>
  <p:clrMap bg1="lt1" tx1="dk1" bg2="lt2" tx2="dk2" accent1="accent1" accent2="accent2" accent3="accent3" accent4="accent4" accent5="accent5" accent6="accent6" hlink="hlink" folHlink="folHlink"/>
  <p:sldLayoutIdLst>
    <p:sldLayoutId id="2147483663" r:id="rId1"/>
    <p:sldLayoutId id="2147483656" r:id="rId2"/>
    <p:sldLayoutId id="2147483657" r:id="rId3"/>
    <p:sldLayoutId id="2147483658" r:id="rId4"/>
    <p:sldLayoutId id="2147483659" r:id="rId5"/>
    <p:sldLayoutId id="2147483660" r:id="rId6"/>
    <p:sldLayoutId id="2147483661" r:id="rId7"/>
    <p:sldLayoutId id="2147483662" r:id="rId8"/>
  </p:sldLayoutIdLst>
  <p:hf hdr="0" ftr="0" dt="0"/>
  <p:txStyles>
    <p:titleStyle>
      <a:lvl1pPr algn="l" defTabSz="457200" rtl="0" eaLnBrk="1" latinLnBrk="0" hangingPunct="1">
        <a:spcBef>
          <a:spcPct val="0"/>
        </a:spcBef>
        <a:buNone/>
        <a:defRPr sz="1600" b="1" kern="1200">
          <a:solidFill>
            <a:srgbClr val="515151"/>
          </a:solidFill>
          <a:latin typeface="+mj-lt"/>
          <a:ea typeface="+mj-ea"/>
          <a:cs typeface="+mj-cs"/>
        </a:defRPr>
      </a:lvl1pPr>
    </p:titleStyle>
    <p:bodyStyle>
      <a:lvl1pPr marL="342900" indent="-342900" algn="l" defTabSz="457200" rtl="0" eaLnBrk="1" latinLnBrk="0" hangingPunct="1">
        <a:spcBef>
          <a:spcPct val="20000"/>
        </a:spcBef>
        <a:buFont typeface="Arial"/>
        <a:buChar char="•"/>
        <a:defRPr sz="1100" kern="1200">
          <a:solidFill>
            <a:srgbClr val="515151"/>
          </a:solidFill>
          <a:latin typeface="+mn-lt"/>
          <a:ea typeface="+mn-ea"/>
          <a:cs typeface="+mn-cs"/>
        </a:defRPr>
      </a:lvl1pPr>
      <a:lvl2pPr marL="742950" indent="-285750" algn="l" defTabSz="457200" rtl="0" eaLnBrk="1" latinLnBrk="0" hangingPunct="1">
        <a:spcBef>
          <a:spcPct val="20000"/>
        </a:spcBef>
        <a:buFont typeface="Arial"/>
        <a:buChar char="–"/>
        <a:defRPr sz="1100" kern="1200">
          <a:solidFill>
            <a:srgbClr val="515151"/>
          </a:solidFill>
          <a:latin typeface="+mn-lt"/>
          <a:ea typeface="+mn-ea"/>
          <a:cs typeface="+mn-cs"/>
        </a:defRPr>
      </a:lvl2pPr>
      <a:lvl3pPr marL="1143000" indent="-228600" algn="l" defTabSz="457200" rtl="0" eaLnBrk="1" latinLnBrk="0" hangingPunct="1">
        <a:spcBef>
          <a:spcPct val="20000"/>
        </a:spcBef>
        <a:buFont typeface="Arial"/>
        <a:buChar char="•"/>
        <a:defRPr sz="1100" kern="1200">
          <a:solidFill>
            <a:srgbClr val="515151"/>
          </a:solidFill>
          <a:latin typeface="+mn-lt"/>
          <a:ea typeface="+mn-ea"/>
          <a:cs typeface="+mn-cs"/>
        </a:defRPr>
      </a:lvl3pPr>
      <a:lvl4pPr marL="1600200" indent="-228600" algn="l" defTabSz="457200" rtl="0" eaLnBrk="1" latinLnBrk="0" hangingPunct="1">
        <a:spcBef>
          <a:spcPct val="20000"/>
        </a:spcBef>
        <a:buFont typeface="Arial"/>
        <a:buChar char="–"/>
        <a:defRPr sz="1100" kern="1200">
          <a:solidFill>
            <a:srgbClr val="515151"/>
          </a:solidFill>
          <a:latin typeface="+mn-lt"/>
          <a:ea typeface="+mn-ea"/>
          <a:cs typeface="+mn-cs"/>
        </a:defRPr>
      </a:lvl4pPr>
      <a:lvl5pPr marL="2057400" indent="-228600" algn="l" defTabSz="457200" rtl="0" eaLnBrk="1" latinLnBrk="0" hangingPunct="1">
        <a:spcBef>
          <a:spcPct val="20000"/>
        </a:spcBef>
        <a:buFont typeface="Arial"/>
        <a:buChar char="»"/>
        <a:defRPr sz="1100" kern="1200">
          <a:solidFill>
            <a:srgbClr val="51515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www.ceaconsulting.com/" TargetMode="External"/><Relationship Id="rId5" Type="http://schemas.openxmlformats.org/officeDocument/2006/relationships/hyperlink" Target="https://www.packard.org/what-we-fund/ocean/" TargetMode="External"/><Relationship Id="rId4" Type="http://schemas.openxmlformats.org/officeDocument/2006/relationships/hyperlink" Target="http://www.oursharedseas.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hyperlink" Target="https://doi.org/10.1111/cobi.13141"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4.jpe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654287-1264-4F04-9806-EB971B73E733}"/>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9500691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EE8F353-F3F6-43CF-B259-36FFBB946090}"/>
              </a:ext>
            </a:extLst>
          </p:cNvPr>
          <p:cNvSpPr>
            <a:spLocks noGrp="1"/>
          </p:cNvSpPr>
          <p:nvPr>
            <p:ph type="subTitle" idx="1"/>
          </p:nvPr>
        </p:nvSpPr>
        <p:spPr/>
        <p:txBody>
          <a:bodyPr/>
          <a:lstStyle/>
          <a:p>
            <a:r>
              <a:rPr lang="en-US" dirty="0"/>
              <a:t>Source: Worm, Boris, H.K. </a:t>
            </a:r>
            <a:r>
              <a:rPr lang="en-US" dirty="0" err="1"/>
              <a:t>Lotze</a:t>
            </a:r>
            <a:r>
              <a:rPr lang="en-US" dirty="0"/>
              <a:t>, I. </a:t>
            </a:r>
            <a:r>
              <a:rPr lang="en-US" dirty="0" err="1"/>
              <a:t>Jubinville</a:t>
            </a:r>
            <a:r>
              <a:rPr lang="en-US" dirty="0"/>
              <a:t>, C. Wilcox, and J. </a:t>
            </a:r>
            <a:r>
              <a:rPr lang="en-US" dirty="0" err="1"/>
              <a:t>Jambeck</a:t>
            </a:r>
            <a:r>
              <a:rPr lang="en-US" dirty="0"/>
              <a:t>.“Plastic as a Persistent Marine Pollutant.” </a:t>
            </a:r>
            <a:r>
              <a:rPr lang="en-US" i="1" dirty="0"/>
              <a:t>Annual Review of Environment and Resources</a:t>
            </a:r>
            <a:r>
              <a:rPr lang="en-US" dirty="0"/>
              <a:t> 42, no. 1 (2017): 1-26. https://doi.org/10.1146/annurev-environ-102016-060700. </a:t>
            </a:r>
          </a:p>
        </p:txBody>
      </p:sp>
      <p:sp>
        <p:nvSpPr>
          <p:cNvPr id="3" name="Slide Number Placeholder 2">
            <a:extLst>
              <a:ext uri="{FF2B5EF4-FFF2-40B4-BE49-F238E27FC236}">
                <a16:creationId xmlns:a16="http://schemas.microsoft.com/office/drawing/2014/main" id="{45A0ADE9-613D-4AFE-9BC4-AFF96D562500}"/>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C524C0-D0C0-9D4B-B8B5-9964722959C4}" type="slidenum">
              <a:rPr kumimoji="0" lang="en-US" sz="800" b="0" i="0" u="none" strike="noStrike" kern="1200" cap="none" spc="0" normalizeH="0" baseline="0" noProof="0" smtClean="0">
                <a:ln>
                  <a:noFill/>
                </a:ln>
                <a:solidFill>
                  <a:srgbClr val="7F7F7F"/>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800" b="0" i="0" u="none" strike="noStrike" kern="1200" cap="none" spc="0" normalizeH="0" baseline="0" noProof="0" dirty="0">
              <a:ln>
                <a:noFill/>
              </a:ln>
              <a:solidFill>
                <a:srgbClr val="7F7F7F"/>
              </a:solidFill>
              <a:effectLst/>
              <a:uLnTx/>
              <a:uFillTx/>
              <a:latin typeface="Arial"/>
              <a:ea typeface="+mn-ea"/>
              <a:cs typeface="+mn-cs"/>
            </a:endParaRPr>
          </a:p>
        </p:txBody>
      </p:sp>
      <p:sp>
        <p:nvSpPr>
          <p:cNvPr id="5" name="Title 1">
            <a:extLst>
              <a:ext uri="{FF2B5EF4-FFF2-40B4-BE49-F238E27FC236}">
                <a16:creationId xmlns:a16="http://schemas.microsoft.com/office/drawing/2014/main" id="{882B346C-B37E-4665-B3E3-1E10045C4EC4}"/>
              </a:ext>
            </a:extLst>
          </p:cNvPr>
          <p:cNvSpPr txBox="1">
            <a:spLocks/>
          </p:cNvSpPr>
          <p:nvPr/>
        </p:nvSpPr>
        <p:spPr>
          <a:xfrm>
            <a:off x="358632" y="-922"/>
            <a:ext cx="7088144" cy="247144"/>
          </a:xfrm>
          <a:prstGeom prst="rect">
            <a:avLst/>
          </a:prstGeom>
        </p:spPr>
        <p:txBody>
          <a:bodyPr/>
          <a:lstStyle>
            <a:lvl1pPr algn="l" defTabSz="457200" rtl="0" eaLnBrk="1" latinLnBrk="0" hangingPunct="1">
              <a:spcBef>
                <a:spcPct val="0"/>
              </a:spcBef>
              <a:buNone/>
              <a:defRPr sz="1600" b="1" kern="1200">
                <a:solidFill>
                  <a:srgbClr val="51515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dirty="0">
                <a:ln>
                  <a:noFill/>
                </a:ln>
                <a:solidFill>
                  <a:srgbClr val="515151"/>
                </a:solidFill>
                <a:effectLst/>
                <a:uLnTx/>
                <a:uFillTx/>
                <a:latin typeface="Arial"/>
                <a:ea typeface="+mj-ea"/>
                <a:cs typeface="+mj-cs"/>
              </a:rPr>
              <a:t>Pollution and Development: Growing toll of pollution </a:t>
            </a:r>
          </a:p>
        </p:txBody>
      </p:sp>
      <p:pic>
        <p:nvPicPr>
          <p:cNvPr id="6" name="Picture 5">
            <a:extLst>
              <a:ext uri="{FF2B5EF4-FFF2-40B4-BE49-F238E27FC236}">
                <a16:creationId xmlns:a16="http://schemas.microsoft.com/office/drawing/2014/main" id="{D01A1598-DDA5-4D9F-BA24-B158077CDE63}"/>
              </a:ext>
            </a:extLst>
          </p:cNvPr>
          <p:cNvPicPr>
            <a:picLocks noChangeAspect="1"/>
          </p:cNvPicPr>
          <p:nvPr/>
        </p:nvPicPr>
        <p:blipFill rotWithShape="1">
          <a:blip r:embed="rId3">
            <a:extLst>
              <a:ext uri="{28A0092B-C50C-407E-A947-70E740481C1C}">
                <a14:useLocalDpi xmlns:a14="http://schemas.microsoft.com/office/drawing/2010/main" val="0"/>
              </a:ext>
            </a:extLst>
          </a:blip>
          <a:srcRect l="14706" t="3403" r="14965" b="9853"/>
          <a:stretch/>
        </p:blipFill>
        <p:spPr>
          <a:xfrm>
            <a:off x="746448" y="2232831"/>
            <a:ext cx="6447453" cy="3578505"/>
          </a:xfrm>
          <a:prstGeom prst="rect">
            <a:avLst/>
          </a:prstGeom>
        </p:spPr>
      </p:pic>
      <p:sp>
        <p:nvSpPr>
          <p:cNvPr id="7" name="Rectangle 6">
            <a:extLst>
              <a:ext uri="{FF2B5EF4-FFF2-40B4-BE49-F238E27FC236}">
                <a16:creationId xmlns:a16="http://schemas.microsoft.com/office/drawing/2014/main" id="{AF705D37-7B8C-421A-AEBD-1630D1740B3F}"/>
              </a:ext>
            </a:extLst>
          </p:cNvPr>
          <p:cNvSpPr/>
          <p:nvPr/>
        </p:nvSpPr>
        <p:spPr>
          <a:xfrm>
            <a:off x="354655" y="2001365"/>
            <a:ext cx="7289321" cy="2616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515151">
                    <a:lumMod val="50000"/>
                  </a:srgbClr>
                </a:solidFill>
                <a:effectLst/>
                <a:uLnTx/>
                <a:uFillTx/>
                <a:latin typeface="Arial"/>
                <a:ea typeface="+mn-ea"/>
                <a:cs typeface="Calibri" panose="020F0502020204030204" pitchFamily="34" charset="0"/>
              </a:rPr>
              <a:t>Increasing effects of plastic pollution on sea bird and sea turtle specie </a:t>
            </a:r>
          </a:p>
        </p:txBody>
      </p:sp>
      <p:sp>
        <p:nvSpPr>
          <p:cNvPr id="8" name="Title 8">
            <a:extLst>
              <a:ext uri="{FF2B5EF4-FFF2-40B4-BE49-F238E27FC236}">
                <a16:creationId xmlns:a16="http://schemas.microsoft.com/office/drawing/2014/main" id="{B7A41BA0-AE8F-45D2-9E97-8EC93F254C83}"/>
              </a:ext>
            </a:extLst>
          </p:cNvPr>
          <p:cNvSpPr txBox="1">
            <a:spLocks/>
          </p:cNvSpPr>
          <p:nvPr/>
        </p:nvSpPr>
        <p:spPr>
          <a:xfrm>
            <a:off x="354655" y="422809"/>
            <a:ext cx="8456196" cy="435320"/>
          </a:xfrm>
          <a:prstGeom prst="rect">
            <a:avLst/>
          </a:prstGeom>
        </p:spPr>
        <p:txBody>
          <a:bodyPr vert="horz" lIns="91440" tIns="45720" rIns="91440" bIns="45720" rtlCol="0" anchor="ctr">
            <a:noAutofit/>
          </a:bodyPr>
          <a:lstStyle>
            <a:lvl1pPr algn="l" defTabSz="457200" rtl="0" eaLnBrk="1" latinLnBrk="0" hangingPunct="1">
              <a:spcBef>
                <a:spcPct val="0"/>
              </a:spcBef>
              <a:buNone/>
              <a:defRPr sz="1000" b="0" kern="1200" baseline="0">
                <a:solidFill>
                  <a:srgbClr val="51515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1F497D"/>
                </a:solidFill>
                <a:effectLst/>
                <a:uLnTx/>
                <a:uFillTx/>
                <a:latin typeface="Arial"/>
                <a:ea typeface="+mj-ea"/>
                <a:cs typeface="+mj-cs"/>
              </a:rPr>
              <a:t>Entanglement and ingestion of plastic is one of the most commonly documented impacts of plastic pollution on marine life.  </a:t>
            </a:r>
          </a:p>
        </p:txBody>
      </p:sp>
      <p:sp>
        <p:nvSpPr>
          <p:cNvPr id="9" name="Title 8">
            <a:extLst>
              <a:ext uri="{FF2B5EF4-FFF2-40B4-BE49-F238E27FC236}">
                <a16:creationId xmlns:a16="http://schemas.microsoft.com/office/drawing/2014/main" id="{9BD1A28F-7A75-4797-ACAA-B9B5E81C08A8}"/>
              </a:ext>
            </a:extLst>
          </p:cNvPr>
          <p:cNvSpPr txBox="1">
            <a:spLocks/>
          </p:cNvSpPr>
          <p:nvPr/>
        </p:nvSpPr>
        <p:spPr>
          <a:xfrm>
            <a:off x="343902" y="1176165"/>
            <a:ext cx="8456196" cy="435320"/>
          </a:xfrm>
          <a:prstGeom prst="rect">
            <a:avLst/>
          </a:prstGeom>
        </p:spPr>
        <p:txBody>
          <a:bodyPr vert="horz" lIns="91440" tIns="45720" rIns="91440" bIns="45720" rtlCol="0" anchor="ctr">
            <a:noAutofit/>
          </a:bodyPr>
          <a:lstStyle>
            <a:lvl1pPr algn="l" defTabSz="457200" rtl="0" eaLnBrk="1" latinLnBrk="0" hangingPunct="1">
              <a:spcBef>
                <a:spcPct val="0"/>
              </a:spcBef>
              <a:buNone/>
              <a:defRPr sz="1000" b="0" kern="1200" baseline="0">
                <a:solidFill>
                  <a:srgbClr val="51515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100" b="0" i="0" u="none" strike="noStrike" kern="1200" cap="none" spc="0" normalizeH="0" baseline="0" noProof="0" dirty="0">
                <a:ln>
                  <a:noFill/>
                </a:ln>
                <a:solidFill>
                  <a:srgbClr val="515151"/>
                </a:solidFill>
                <a:effectLst/>
                <a:uLnTx/>
                <a:uFillTx/>
                <a:latin typeface="Arial"/>
                <a:ea typeface="+mj-ea"/>
                <a:cs typeface="+mj-cs"/>
              </a:rPr>
              <a:t>Notable increases in plastic ingestion have been documented in seabirds and marine turtles alike, with an annual rate of increase of 1.7 percent for seabirds and 0.7 percent for turtles in recent years. Researchers expect that both lethal and sublethal impacts from plastic ingestion will result in population-level changes among these marine species. While quantitative data remain limited at the global level, an expert survey suggests that among types of plastic pollution, marine mammals are most vulnerable to experience negative impacts from lost or intentionally discarded fishing gear (“ghost gear”), followed by plastic bags.</a:t>
            </a:r>
          </a:p>
        </p:txBody>
      </p:sp>
    </p:spTree>
    <p:extLst>
      <p:ext uri="{BB962C8B-B14F-4D97-AF65-F5344CB8AC3E}">
        <p14:creationId xmlns:p14="http://schemas.microsoft.com/office/powerpoint/2010/main" val="2063332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EE8F353-F3F6-43CF-B259-36FFBB946090}"/>
              </a:ext>
            </a:extLst>
          </p:cNvPr>
          <p:cNvSpPr>
            <a:spLocks noGrp="1"/>
          </p:cNvSpPr>
          <p:nvPr>
            <p:ph type="subTitle" idx="1"/>
          </p:nvPr>
        </p:nvSpPr>
        <p:spPr/>
        <p:txBody>
          <a:bodyPr/>
          <a:lstStyle/>
          <a:p>
            <a:r>
              <a:rPr lang="en-US" dirty="0"/>
              <a:t>Source: UNCTAD. “Review of Maritime Transport 2018.” UNCTAD/RMT/2018. Geneva, Switzerland, 2018.</a:t>
            </a:r>
          </a:p>
        </p:txBody>
      </p:sp>
      <p:sp>
        <p:nvSpPr>
          <p:cNvPr id="3" name="Slide Number Placeholder 2">
            <a:extLst>
              <a:ext uri="{FF2B5EF4-FFF2-40B4-BE49-F238E27FC236}">
                <a16:creationId xmlns:a16="http://schemas.microsoft.com/office/drawing/2014/main" id="{45A0ADE9-613D-4AFE-9BC4-AFF96D562500}"/>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C524C0-D0C0-9D4B-B8B5-9964722959C4}" type="slidenum">
              <a:rPr kumimoji="0" lang="en-US" sz="800" b="0" i="0" u="none" strike="noStrike" kern="1200" cap="none" spc="0" normalizeH="0" baseline="0" noProof="0" smtClean="0">
                <a:ln>
                  <a:noFill/>
                </a:ln>
                <a:solidFill>
                  <a:srgbClr val="7F7F7F"/>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800" b="0" i="0" u="none" strike="noStrike" kern="1200" cap="none" spc="0" normalizeH="0" baseline="0" noProof="0" dirty="0">
              <a:ln>
                <a:noFill/>
              </a:ln>
              <a:solidFill>
                <a:srgbClr val="7F7F7F"/>
              </a:solidFill>
              <a:effectLst/>
              <a:uLnTx/>
              <a:uFillTx/>
              <a:latin typeface="Arial"/>
              <a:ea typeface="+mn-ea"/>
              <a:cs typeface="+mn-cs"/>
            </a:endParaRPr>
          </a:p>
        </p:txBody>
      </p:sp>
      <p:sp>
        <p:nvSpPr>
          <p:cNvPr id="5" name="Title 1">
            <a:extLst>
              <a:ext uri="{FF2B5EF4-FFF2-40B4-BE49-F238E27FC236}">
                <a16:creationId xmlns:a16="http://schemas.microsoft.com/office/drawing/2014/main" id="{882B346C-B37E-4665-B3E3-1E10045C4EC4}"/>
              </a:ext>
            </a:extLst>
          </p:cNvPr>
          <p:cNvSpPr txBox="1">
            <a:spLocks/>
          </p:cNvSpPr>
          <p:nvPr/>
        </p:nvSpPr>
        <p:spPr>
          <a:xfrm>
            <a:off x="358632" y="-922"/>
            <a:ext cx="7088144" cy="247144"/>
          </a:xfrm>
          <a:prstGeom prst="rect">
            <a:avLst/>
          </a:prstGeom>
        </p:spPr>
        <p:txBody>
          <a:bodyPr/>
          <a:lstStyle>
            <a:lvl1pPr algn="l" defTabSz="457200" rtl="0" eaLnBrk="1" latinLnBrk="0" hangingPunct="1">
              <a:spcBef>
                <a:spcPct val="0"/>
              </a:spcBef>
              <a:buNone/>
              <a:defRPr sz="1600" b="1" kern="1200">
                <a:solidFill>
                  <a:srgbClr val="51515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dirty="0">
                <a:ln>
                  <a:noFill/>
                </a:ln>
                <a:solidFill>
                  <a:srgbClr val="515151"/>
                </a:solidFill>
                <a:effectLst/>
                <a:uLnTx/>
                <a:uFillTx/>
                <a:latin typeface="Arial"/>
                <a:ea typeface="+mj-ea"/>
                <a:cs typeface="+mj-cs"/>
              </a:rPr>
              <a:t>Pollution and Development: Footprint of ocean industries </a:t>
            </a:r>
          </a:p>
        </p:txBody>
      </p:sp>
      <p:pic>
        <p:nvPicPr>
          <p:cNvPr id="6" name="Picture 5">
            <a:extLst>
              <a:ext uri="{FF2B5EF4-FFF2-40B4-BE49-F238E27FC236}">
                <a16:creationId xmlns:a16="http://schemas.microsoft.com/office/drawing/2014/main" id="{8D2B5CA7-6599-4A0F-A839-ED6D1ADD1D15}"/>
              </a:ext>
            </a:extLst>
          </p:cNvPr>
          <p:cNvPicPr>
            <a:picLocks noChangeAspect="1"/>
          </p:cNvPicPr>
          <p:nvPr/>
        </p:nvPicPr>
        <p:blipFill rotWithShape="1">
          <a:blip r:embed="rId3">
            <a:extLst>
              <a:ext uri="{28A0092B-C50C-407E-A947-70E740481C1C}">
                <a14:useLocalDpi xmlns:a14="http://schemas.microsoft.com/office/drawing/2010/main" val="0"/>
              </a:ext>
            </a:extLst>
          </a:blip>
          <a:srcRect t="9426" b="2113"/>
          <a:stretch/>
        </p:blipFill>
        <p:spPr>
          <a:xfrm>
            <a:off x="469548" y="2122165"/>
            <a:ext cx="8219517" cy="3635539"/>
          </a:xfrm>
          <a:prstGeom prst="rect">
            <a:avLst/>
          </a:prstGeom>
        </p:spPr>
      </p:pic>
      <p:sp>
        <p:nvSpPr>
          <p:cNvPr id="7" name="Rectangle 6">
            <a:extLst>
              <a:ext uri="{FF2B5EF4-FFF2-40B4-BE49-F238E27FC236}">
                <a16:creationId xmlns:a16="http://schemas.microsoft.com/office/drawing/2014/main" id="{EDDD2E49-1DCA-44EC-8E5C-65FBF2DC5ECE}"/>
              </a:ext>
            </a:extLst>
          </p:cNvPr>
          <p:cNvSpPr/>
          <p:nvPr/>
        </p:nvSpPr>
        <p:spPr>
          <a:xfrm>
            <a:off x="368303" y="1810315"/>
            <a:ext cx="7289321" cy="2616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515151">
                    <a:lumMod val="50000"/>
                  </a:srgbClr>
                </a:solidFill>
                <a:effectLst/>
                <a:uLnTx/>
                <a:uFillTx/>
                <a:latin typeface="Arial"/>
                <a:ea typeface="+mn-ea"/>
                <a:cs typeface="Calibri" panose="020F0502020204030204" pitchFamily="34" charset="0"/>
              </a:rPr>
              <a:t>Growth of international seaborne trade </a:t>
            </a:r>
          </a:p>
        </p:txBody>
      </p:sp>
      <p:sp>
        <p:nvSpPr>
          <p:cNvPr id="8" name="Title 8">
            <a:extLst>
              <a:ext uri="{FF2B5EF4-FFF2-40B4-BE49-F238E27FC236}">
                <a16:creationId xmlns:a16="http://schemas.microsoft.com/office/drawing/2014/main" id="{3525C274-8DD5-4ACB-8183-FF8257B317EF}"/>
              </a:ext>
            </a:extLst>
          </p:cNvPr>
          <p:cNvSpPr txBox="1">
            <a:spLocks/>
          </p:cNvSpPr>
          <p:nvPr/>
        </p:nvSpPr>
        <p:spPr>
          <a:xfrm>
            <a:off x="354655" y="422809"/>
            <a:ext cx="8456196" cy="435320"/>
          </a:xfrm>
          <a:prstGeom prst="rect">
            <a:avLst/>
          </a:prstGeom>
        </p:spPr>
        <p:txBody>
          <a:bodyPr vert="horz" lIns="91440" tIns="45720" rIns="91440" bIns="45720" rtlCol="0" anchor="ctr">
            <a:noAutofit/>
          </a:bodyPr>
          <a:lstStyle>
            <a:lvl1pPr algn="l" defTabSz="457200" rtl="0" eaLnBrk="1" latinLnBrk="0" hangingPunct="1">
              <a:spcBef>
                <a:spcPct val="0"/>
              </a:spcBef>
              <a:buNone/>
              <a:defRPr sz="1000" b="0" kern="1200" baseline="0">
                <a:solidFill>
                  <a:srgbClr val="51515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1F497D"/>
                </a:solidFill>
                <a:effectLst/>
                <a:uLnTx/>
                <a:uFillTx/>
                <a:latin typeface="Arial"/>
                <a:ea typeface="+mj-ea"/>
                <a:cs typeface="+mj-cs"/>
              </a:rPr>
              <a:t>The volume of global maritime traffic continues to grow, with direct and indirect ramifications for the marine environment. </a:t>
            </a:r>
          </a:p>
        </p:txBody>
      </p:sp>
      <p:sp>
        <p:nvSpPr>
          <p:cNvPr id="9" name="Title 8">
            <a:extLst>
              <a:ext uri="{FF2B5EF4-FFF2-40B4-BE49-F238E27FC236}">
                <a16:creationId xmlns:a16="http://schemas.microsoft.com/office/drawing/2014/main" id="{9E77ACB9-7F82-44AC-82BE-554AC0F2AC60}"/>
              </a:ext>
            </a:extLst>
          </p:cNvPr>
          <p:cNvSpPr txBox="1">
            <a:spLocks/>
          </p:cNvSpPr>
          <p:nvPr/>
        </p:nvSpPr>
        <p:spPr>
          <a:xfrm>
            <a:off x="368303" y="1080461"/>
            <a:ext cx="8456196" cy="435320"/>
          </a:xfrm>
          <a:prstGeom prst="rect">
            <a:avLst/>
          </a:prstGeom>
        </p:spPr>
        <p:txBody>
          <a:bodyPr vert="horz" lIns="91440" tIns="45720" rIns="91440" bIns="45720" rtlCol="0" anchor="ctr">
            <a:noAutofit/>
          </a:bodyPr>
          <a:lstStyle>
            <a:lvl1pPr algn="l" defTabSz="457200" rtl="0" eaLnBrk="1" latinLnBrk="0" hangingPunct="1">
              <a:spcBef>
                <a:spcPct val="0"/>
              </a:spcBef>
              <a:buNone/>
              <a:defRPr sz="1000" b="0" kern="1200" baseline="0">
                <a:solidFill>
                  <a:srgbClr val="51515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100" b="0" i="0" u="none" strike="noStrike" kern="1200" cap="none" spc="0" normalizeH="0" baseline="0" noProof="0" dirty="0">
                <a:ln>
                  <a:noFill/>
                </a:ln>
                <a:solidFill>
                  <a:srgbClr val="515151"/>
                </a:solidFill>
                <a:effectLst/>
                <a:uLnTx/>
                <a:uFillTx/>
                <a:latin typeface="Arial"/>
                <a:ea typeface="+mj-ea"/>
                <a:cs typeface="+mj-cs"/>
              </a:rPr>
              <a:t>The global maritime industry has steadily increased in both the number of ships and in total shipping capacity. Seaborne trade increased by 4 percent to 10.7 billion tons in 2017, the fastest growth in five years. The level of industrial activity on the ocean is expected to increase in coming years. According to the OECD, ocean industries generated USD 1.5 trillion in economic activity in 2010; this amount is expected to double to USD 3 trillion in 2030.</a:t>
            </a:r>
          </a:p>
        </p:txBody>
      </p:sp>
    </p:spTree>
    <p:extLst>
      <p:ext uri="{BB962C8B-B14F-4D97-AF65-F5344CB8AC3E}">
        <p14:creationId xmlns:p14="http://schemas.microsoft.com/office/powerpoint/2010/main" val="21862896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EE8F353-F3F6-43CF-B259-36FFBB946090}"/>
              </a:ext>
            </a:extLst>
          </p:cNvPr>
          <p:cNvSpPr>
            <a:spLocks noGrp="1"/>
          </p:cNvSpPr>
          <p:nvPr>
            <p:ph type="subTitle" idx="1"/>
          </p:nvPr>
        </p:nvSpPr>
        <p:spPr/>
        <p:txBody>
          <a:bodyPr/>
          <a:lstStyle/>
          <a:p>
            <a:r>
              <a:rPr lang="en-US" dirty="0"/>
              <a:t>Source: ITOPF. “Oil Tanker Spill Statistics 2018.” 2019. ITOPF: London, U.K. http://www.itopf.org/fileadmin/data/Documents/Company_Lit/Oil_Spill_Stats_2019.pdf.</a:t>
            </a:r>
          </a:p>
        </p:txBody>
      </p:sp>
      <p:sp>
        <p:nvSpPr>
          <p:cNvPr id="3" name="Slide Number Placeholder 2">
            <a:extLst>
              <a:ext uri="{FF2B5EF4-FFF2-40B4-BE49-F238E27FC236}">
                <a16:creationId xmlns:a16="http://schemas.microsoft.com/office/drawing/2014/main" id="{45A0ADE9-613D-4AFE-9BC4-AFF96D562500}"/>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C524C0-D0C0-9D4B-B8B5-9964722959C4}" type="slidenum">
              <a:rPr kumimoji="0" lang="en-US" sz="800" b="0" i="0" u="none" strike="noStrike" kern="1200" cap="none" spc="0" normalizeH="0" baseline="0" noProof="0" smtClean="0">
                <a:ln>
                  <a:noFill/>
                </a:ln>
                <a:solidFill>
                  <a:srgbClr val="7F7F7F"/>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800" b="0" i="0" u="none" strike="noStrike" kern="1200" cap="none" spc="0" normalizeH="0" baseline="0" noProof="0" dirty="0">
              <a:ln>
                <a:noFill/>
              </a:ln>
              <a:solidFill>
                <a:srgbClr val="7F7F7F"/>
              </a:solidFill>
              <a:effectLst/>
              <a:uLnTx/>
              <a:uFillTx/>
              <a:latin typeface="Arial"/>
              <a:ea typeface="+mn-ea"/>
              <a:cs typeface="+mn-cs"/>
            </a:endParaRPr>
          </a:p>
        </p:txBody>
      </p:sp>
      <p:sp>
        <p:nvSpPr>
          <p:cNvPr id="5" name="Title 1">
            <a:extLst>
              <a:ext uri="{FF2B5EF4-FFF2-40B4-BE49-F238E27FC236}">
                <a16:creationId xmlns:a16="http://schemas.microsoft.com/office/drawing/2014/main" id="{882B346C-B37E-4665-B3E3-1E10045C4EC4}"/>
              </a:ext>
            </a:extLst>
          </p:cNvPr>
          <p:cNvSpPr txBox="1">
            <a:spLocks/>
          </p:cNvSpPr>
          <p:nvPr/>
        </p:nvSpPr>
        <p:spPr>
          <a:xfrm>
            <a:off x="358632" y="-922"/>
            <a:ext cx="7088144" cy="247144"/>
          </a:xfrm>
          <a:prstGeom prst="rect">
            <a:avLst/>
          </a:prstGeom>
        </p:spPr>
        <p:txBody>
          <a:bodyPr/>
          <a:lstStyle>
            <a:lvl1pPr algn="l" defTabSz="457200" rtl="0" eaLnBrk="1" latinLnBrk="0" hangingPunct="1">
              <a:spcBef>
                <a:spcPct val="0"/>
              </a:spcBef>
              <a:buNone/>
              <a:defRPr sz="1600" b="1" kern="1200">
                <a:solidFill>
                  <a:srgbClr val="51515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dirty="0">
                <a:ln>
                  <a:noFill/>
                </a:ln>
                <a:solidFill>
                  <a:srgbClr val="515151"/>
                </a:solidFill>
                <a:effectLst/>
                <a:uLnTx/>
                <a:uFillTx/>
                <a:latin typeface="Arial"/>
                <a:ea typeface="+mj-ea"/>
                <a:cs typeface="+mj-cs"/>
              </a:rPr>
              <a:t>Pollution and Development: Footprint of ocean industries </a:t>
            </a:r>
          </a:p>
        </p:txBody>
      </p:sp>
      <p:pic>
        <p:nvPicPr>
          <p:cNvPr id="6" name="Picture 5">
            <a:extLst>
              <a:ext uri="{FF2B5EF4-FFF2-40B4-BE49-F238E27FC236}">
                <a16:creationId xmlns:a16="http://schemas.microsoft.com/office/drawing/2014/main" id="{4086EEB7-7270-440E-B073-30466B5288A1}"/>
              </a:ext>
            </a:extLst>
          </p:cNvPr>
          <p:cNvPicPr>
            <a:picLocks noChangeAspect="1"/>
          </p:cNvPicPr>
          <p:nvPr/>
        </p:nvPicPr>
        <p:blipFill rotWithShape="1">
          <a:blip r:embed="rId3">
            <a:extLst>
              <a:ext uri="{28A0092B-C50C-407E-A947-70E740481C1C}">
                <a14:useLocalDpi xmlns:a14="http://schemas.microsoft.com/office/drawing/2010/main" val="0"/>
              </a:ext>
            </a:extLst>
          </a:blip>
          <a:srcRect l="12650" t="12373" r="13487" b="7332"/>
          <a:stretch/>
        </p:blipFill>
        <p:spPr>
          <a:xfrm>
            <a:off x="466724" y="2088467"/>
            <a:ext cx="6622388" cy="3601003"/>
          </a:xfrm>
          <a:prstGeom prst="rect">
            <a:avLst/>
          </a:prstGeom>
        </p:spPr>
      </p:pic>
      <p:sp>
        <p:nvSpPr>
          <p:cNvPr id="7" name="Rectangle 6">
            <a:extLst>
              <a:ext uri="{FF2B5EF4-FFF2-40B4-BE49-F238E27FC236}">
                <a16:creationId xmlns:a16="http://schemas.microsoft.com/office/drawing/2014/main" id="{681D1815-E0A4-4A04-B436-2626F8458318}"/>
              </a:ext>
            </a:extLst>
          </p:cNvPr>
          <p:cNvSpPr/>
          <p:nvPr/>
        </p:nvSpPr>
        <p:spPr>
          <a:xfrm>
            <a:off x="368303" y="1718664"/>
            <a:ext cx="7289321" cy="2616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515151">
                    <a:lumMod val="50000"/>
                  </a:srgbClr>
                </a:solidFill>
                <a:effectLst/>
                <a:uLnTx/>
                <a:uFillTx/>
                <a:latin typeface="Arial"/>
                <a:ea typeface="+mn-ea"/>
                <a:cs typeface="Calibri" panose="020F0502020204030204" pitchFamily="34" charset="0"/>
              </a:rPr>
              <a:t>Number of oil spills (&gt;7 tonnes) </a:t>
            </a:r>
          </a:p>
        </p:txBody>
      </p:sp>
      <p:sp>
        <p:nvSpPr>
          <p:cNvPr id="8" name="Title 8">
            <a:extLst>
              <a:ext uri="{FF2B5EF4-FFF2-40B4-BE49-F238E27FC236}">
                <a16:creationId xmlns:a16="http://schemas.microsoft.com/office/drawing/2014/main" id="{31F06681-E6E5-4AA1-BDA7-AFE6D5A6A970}"/>
              </a:ext>
            </a:extLst>
          </p:cNvPr>
          <p:cNvSpPr txBox="1">
            <a:spLocks/>
          </p:cNvSpPr>
          <p:nvPr/>
        </p:nvSpPr>
        <p:spPr>
          <a:xfrm>
            <a:off x="354655" y="422809"/>
            <a:ext cx="8456196" cy="435320"/>
          </a:xfrm>
          <a:prstGeom prst="rect">
            <a:avLst/>
          </a:prstGeom>
        </p:spPr>
        <p:txBody>
          <a:bodyPr vert="horz" lIns="91440" tIns="45720" rIns="91440" bIns="45720" rtlCol="0" anchor="ctr">
            <a:noAutofit/>
          </a:bodyPr>
          <a:lstStyle>
            <a:lvl1pPr algn="l" defTabSz="457200" rtl="0" eaLnBrk="1" latinLnBrk="0" hangingPunct="1">
              <a:spcBef>
                <a:spcPct val="0"/>
              </a:spcBef>
              <a:buNone/>
              <a:defRPr sz="1000" b="0" kern="1200" baseline="0">
                <a:solidFill>
                  <a:srgbClr val="51515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1F497D"/>
                </a:solidFill>
                <a:effectLst/>
                <a:uLnTx/>
                <a:uFillTx/>
                <a:latin typeface="Arial"/>
                <a:ea typeface="+mj-ea"/>
                <a:cs typeface="+mj-cs"/>
              </a:rPr>
              <a:t>Even as seaborne trade of oil has steadily increased in recent decades, available data indicate the number and size of oil spills from tankers have concurrently decreased.  </a:t>
            </a:r>
          </a:p>
        </p:txBody>
      </p:sp>
      <p:sp>
        <p:nvSpPr>
          <p:cNvPr id="9" name="Title 8">
            <a:extLst>
              <a:ext uri="{FF2B5EF4-FFF2-40B4-BE49-F238E27FC236}">
                <a16:creationId xmlns:a16="http://schemas.microsoft.com/office/drawing/2014/main" id="{44D42729-4E29-4EC2-957F-91D5491AA6BE}"/>
              </a:ext>
            </a:extLst>
          </p:cNvPr>
          <p:cNvSpPr txBox="1">
            <a:spLocks/>
          </p:cNvSpPr>
          <p:nvPr/>
        </p:nvSpPr>
        <p:spPr>
          <a:xfrm>
            <a:off x="368303" y="998621"/>
            <a:ext cx="8456196" cy="435320"/>
          </a:xfrm>
          <a:prstGeom prst="rect">
            <a:avLst/>
          </a:prstGeom>
        </p:spPr>
        <p:txBody>
          <a:bodyPr vert="horz" lIns="91440" tIns="45720" rIns="91440" bIns="45720" rtlCol="0" anchor="ctr">
            <a:noAutofit/>
          </a:bodyPr>
          <a:lstStyle>
            <a:lvl1pPr algn="l" defTabSz="457200" rtl="0" eaLnBrk="1" latinLnBrk="0" hangingPunct="1">
              <a:spcBef>
                <a:spcPct val="0"/>
              </a:spcBef>
              <a:buNone/>
              <a:defRPr sz="1000" b="0" kern="1200" baseline="0">
                <a:solidFill>
                  <a:srgbClr val="51515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100" b="0" i="0" u="none" strike="noStrike" kern="1200" cap="none" spc="0" normalizeH="0" baseline="0" noProof="0" dirty="0">
                <a:ln>
                  <a:noFill/>
                </a:ln>
                <a:solidFill>
                  <a:srgbClr val="515151"/>
                </a:solidFill>
                <a:effectLst/>
                <a:uLnTx/>
                <a:uFillTx/>
                <a:latin typeface="Arial"/>
                <a:ea typeface="+mj-ea"/>
                <a:cs typeface="+mj-cs"/>
              </a:rPr>
              <a:t>In the 1970s, the annual amount of oil entering the marine environment from tankers was approximately 314,000 tons, through almost 80 spills per year. By the early 2000s, the average annual amount had decreased to roughly 21,000 tons, and just 6 spills per year.</a:t>
            </a:r>
          </a:p>
        </p:txBody>
      </p:sp>
    </p:spTree>
    <p:extLst>
      <p:ext uri="{BB962C8B-B14F-4D97-AF65-F5344CB8AC3E}">
        <p14:creationId xmlns:p14="http://schemas.microsoft.com/office/powerpoint/2010/main" val="3677377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A5CE20B-3192-4743-9DA9-5987FDF1E3D2}"/>
              </a:ext>
            </a:extLst>
          </p:cNvPr>
          <p:cNvSpPr>
            <a:spLocks noGrp="1"/>
          </p:cNvSpPr>
          <p:nvPr>
            <p:ph type="subTitle" idx="1"/>
          </p:nvPr>
        </p:nvSpPr>
        <p:spPr/>
        <p:txBody>
          <a:bodyPr/>
          <a:lstStyle/>
          <a:p>
            <a:r>
              <a:rPr lang="en-US" dirty="0"/>
              <a:t>Source: International Energy Agency. “Offshore Energy Outlook” IEA: Paris, France. 2018.</a:t>
            </a:r>
          </a:p>
        </p:txBody>
      </p:sp>
      <p:sp>
        <p:nvSpPr>
          <p:cNvPr id="3" name="Slide Number Placeholder 2">
            <a:extLst>
              <a:ext uri="{FF2B5EF4-FFF2-40B4-BE49-F238E27FC236}">
                <a16:creationId xmlns:a16="http://schemas.microsoft.com/office/drawing/2014/main" id="{A60EB680-D214-4371-AFDA-3C5871203C6A}"/>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C524C0-D0C0-9D4B-B8B5-9964722959C4}" type="slidenum">
              <a:rPr kumimoji="0" lang="en-US" sz="800" b="0" i="0" u="none" strike="noStrike" kern="1200" cap="none" spc="0" normalizeH="0" baseline="0" noProof="0" smtClean="0">
                <a:ln>
                  <a:noFill/>
                </a:ln>
                <a:solidFill>
                  <a:srgbClr val="7F7F7F"/>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800" b="0" i="0" u="none" strike="noStrike" kern="1200" cap="none" spc="0" normalizeH="0" baseline="0" noProof="0" dirty="0">
              <a:ln>
                <a:noFill/>
              </a:ln>
              <a:solidFill>
                <a:srgbClr val="7F7F7F"/>
              </a:solidFill>
              <a:effectLst/>
              <a:uLnTx/>
              <a:uFillTx/>
              <a:latin typeface="Arial"/>
              <a:ea typeface="+mn-ea"/>
              <a:cs typeface="+mn-cs"/>
            </a:endParaRPr>
          </a:p>
        </p:txBody>
      </p:sp>
      <p:pic>
        <p:nvPicPr>
          <p:cNvPr id="5" name="Picture 4">
            <a:extLst>
              <a:ext uri="{FF2B5EF4-FFF2-40B4-BE49-F238E27FC236}">
                <a16:creationId xmlns:a16="http://schemas.microsoft.com/office/drawing/2014/main" id="{1ED3336F-A343-490A-AD6F-D3E8924744B0}"/>
              </a:ext>
            </a:extLst>
          </p:cNvPr>
          <p:cNvPicPr>
            <a:picLocks noChangeAspect="1"/>
          </p:cNvPicPr>
          <p:nvPr/>
        </p:nvPicPr>
        <p:blipFill rotWithShape="1">
          <a:blip r:embed="rId3">
            <a:extLst>
              <a:ext uri="{28A0092B-C50C-407E-A947-70E740481C1C}">
                <a14:useLocalDpi xmlns:a14="http://schemas.microsoft.com/office/drawing/2010/main" val="0"/>
              </a:ext>
            </a:extLst>
          </a:blip>
          <a:srcRect l="12409" t="15339" r="13422" b="13713"/>
          <a:stretch/>
        </p:blipFill>
        <p:spPr>
          <a:xfrm>
            <a:off x="657224" y="2126980"/>
            <a:ext cx="7446865" cy="3563257"/>
          </a:xfrm>
          <a:prstGeom prst="rect">
            <a:avLst/>
          </a:prstGeom>
        </p:spPr>
      </p:pic>
      <p:sp>
        <p:nvSpPr>
          <p:cNvPr id="6" name="Rectangle 5">
            <a:extLst>
              <a:ext uri="{FF2B5EF4-FFF2-40B4-BE49-F238E27FC236}">
                <a16:creationId xmlns:a16="http://schemas.microsoft.com/office/drawing/2014/main" id="{CE549E8D-FDBB-4396-A664-DF809C9AF1AB}"/>
              </a:ext>
            </a:extLst>
          </p:cNvPr>
          <p:cNvSpPr/>
          <p:nvPr/>
        </p:nvSpPr>
        <p:spPr>
          <a:xfrm>
            <a:off x="368303" y="1916530"/>
            <a:ext cx="7289321" cy="2616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515151">
                    <a:lumMod val="50000"/>
                  </a:srgbClr>
                </a:solidFill>
                <a:effectLst/>
                <a:uLnTx/>
                <a:uFillTx/>
                <a:latin typeface="Arial"/>
                <a:ea typeface="+mn-ea"/>
                <a:cs typeface="Calibri" panose="020F0502020204030204" pitchFamily="34" charset="0"/>
              </a:rPr>
              <a:t>Global offshore oil and natural gas production by water depth</a:t>
            </a:r>
          </a:p>
        </p:txBody>
      </p:sp>
      <p:sp>
        <p:nvSpPr>
          <p:cNvPr id="7" name="Title 8">
            <a:extLst>
              <a:ext uri="{FF2B5EF4-FFF2-40B4-BE49-F238E27FC236}">
                <a16:creationId xmlns:a16="http://schemas.microsoft.com/office/drawing/2014/main" id="{54AD19B5-4C5A-4286-9B04-E4AC34400A1B}"/>
              </a:ext>
            </a:extLst>
          </p:cNvPr>
          <p:cNvSpPr txBox="1">
            <a:spLocks/>
          </p:cNvSpPr>
          <p:nvPr/>
        </p:nvSpPr>
        <p:spPr>
          <a:xfrm>
            <a:off x="354655" y="422809"/>
            <a:ext cx="8456196" cy="435320"/>
          </a:xfrm>
          <a:prstGeom prst="rect">
            <a:avLst/>
          </a:prstGeom>
        </p:spPr>
        <p:txBody>
          <a:bodyPr vert="horz" lIns="91440" tIns="45720" rIns="91440" bIns="45720" rtlCol="0" anchor="ctr">
            <a:noAutofit/>
          </a:bodyPr>
          <a:lstStyle>
            <a:lvl1pPr algn="l" defTabSz="457200" rtl="0" eaLnBrk="1" latinLnBrk="0" hangingPunct="1">
              <a:spcBef>
                <a:spcPct val="0"/>
              </a:spcBef>
              <a:buNone/>
              <a:defRPr sz="1000" b="0" kern="1200" baseline="0">
                <a:solidFill>
                  <a:srgbClr val="51515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1F497D"/>
                </a:solidFill>
                <a:effectLst/>
                <a:uLnTx/>
                <a:uFillTx/>
                <a:latin typeface="Arial"/>
                <a:ea typeface="+mj-ea"/>
                <a:cs typeface="+mj-cs"/>
              </a:rPr>
              <a:t>Current trends suggest that offshore oil and gas production is slated to increasingly venture into deepwater and ultra-deepwater sectors. </a:t>
            </a:r>
          </a:p>
        </p:txBody>
      </p:sp>
      <p:sp>
        <p:nvSpPr>
          <p:cNvPr id="8" name="Title 8">
            <a:extLst>
              <a:ext uri="{FF2B5EF4-FFF2-40B4-BE49-F238E27FC236}">
                <a16:creationId xmlns:a16="http://schemas.microsoft.com/office/drawing/2014/main" id="{874587EB-01D7-4876-8714-7A677163933F}"/>
              </a:ext>
            </a:extLst>
          </p:cNvPr>
          <p:cNvSpPr txBox="1">
            <a:spLocks/>
          </p:cNvSpPr>
          <p:nvPr/>
        </p:nvSpPr>
        <p:spPr>
          <a:xfrm>
            <a:off x="368303" y="1167763"/>
            <a:ext cx="8456196" cy="435320"/>
          </a:xfrm>
          <a:prstGeom prst="rect">
            <a:avLst/>
          </a:prstGeom>
        </p:spPr>
        <p:txBody>
          <a:bodyPr vert="horz" lIns="91440" tIns="45720" rIns="91440" bIns="45720" rtlCol="0" anchor="ctr">
            <a:noAutofit/>
          </a:bodyPr>
          <a:lstStyle>
            <a:lvl1pPr algn="l" defTabSz="457200" rtl="0" eaLnBrk="1" latinLnBrk="0" hangingPunct="1">
              <a:spcBef>
                <a:spcPct val="0"/>
              </a:spcBef>
              <a:buNone/>
              <a:defRPr sz="1000" b="0" kern="1200" baseline="0">
                <a:solidFill>
                  <a:srgbClr val="51515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100" b="0" i="0" u="none" strike="noStrike" kern="1200" cap="none" spc="0" normalizeH="0" baseline="0" noProof="0" dirty="0">
                <a:ln>
                  <a:noFill/>
                </a:ln>
                <a:solidFill>
                  <a:srgbClr val="515151"/>
                </a:solidFill>
                <a:effectLst/>
                <a:uLnTx/>
                <a:uFillTx/>
                <a:latin typeface="Arial"/>
                <a:ea typeface="+mj-ea"/>
                <a:cs typeface="+mj-cs"/>
              </a:rPr>
              <a:t>As compared to newly discovered onshore fields, recently discovered offshore fields are about 10 times larger, which has provided an economic incentive for industry, in spite of high upfront costs and inherent environmental risk. Global offshore oil and gas production accounted for roughly one-third of total oil and gas output in 2016. Over the past decade, offshore oil production has remained steady, while offshore gas production has expanded by nearly 30 percent.</a:t>
            </a:r>
          </a:p>
        </p:txBody>
      </p:sp>
      <p:sp>
        <p:nvSpPr>
          <p:cNvPr id="9" name="Title 1">
            <a:extLst>
              <a:ext uri="{FF2B5EF4-FFF2-40B4-BE49-F238E27FC236}">
                <a16:creationId xmlns:a16="http://schemas.microsoft.com/office/drawing/2014/main" id="{05F1650A-190F-464D-80D1-53FC5CC32729}"/>
              </a:ext>
            </a:extLst>
          </p:cNvPr>
          <p:cNvSpPr txBox="1">
            <a:spLocks/>
          </p:cNvSpPr>
          <p:nvPr/>
        </p:nvSpPr>
        <p:spPr>
          <a:xfrm>
            <a:off x="358632" y="-922"/>
            <a:ext cx="7088144" cy="247144"/>
          </a:xfrm>
          <a:prstGeom prst="rect">
            <a:avLst/>
          </a:prstGeom>
        </p:spPr>
        <p:txBody>
          <a:bodyPr/>
          <a:lstStyle>
            <a:lvl1pPr algn="l" defTabSz="457200" rtl="0" eaLnBrk="1" latinLnBrk="0" hangingPunct="1">
              <a:spcBef>
                <a:spcPct val="0"/>
              </a:spcBef>
              <a:buNone/>
              <a:defRPr sz="1600" b="1" kern="1200">
                <a:solidFill>
                  <a:srgbClr val="51515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dirty="0">
                <a:ln>
                  <a:noFill/>
                </a:ln>
                <a:solidFill>
                  <a:srgbClr val="515151"/>
                </a:solidFill>
                <a:effectLst/>
                <a:uLnTx/>
                <a:uFillTx/>
                <a:latin typeface="Arial"/>
                <a:ea typeface="+mj-ea"/>
                <a:cs typeface="+mj-cs"/>
              </a:rPr>
              <a:t>Pollution and Development: Footprint of ocean industries </a:t>
            </a:r>
          </a:p>
        </p:txBody>
      </p:sp>
    </p:spTree>
    <p:extLst>
      <p:ext uri="{BB962C8B-B14F-4D97-AF65-F5344CB8AC3E}">
        <p14:creationId xmlns:p14="http://schemas.microsoft.com/office/powerpoint/2010/main" val="31306735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4040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p>
          <a:p>
            <a:pPr algn="ctr"/>
            <a:endParaRPr lang="en-US" sz="1100" dirty="0"/>
          </a:p>
          <a:p>
            <a:pPr algn="ctr"/>
            <a:endParaRPr lang="en-US" sz="1100" dirty="0"/>
          </a:p>
          <a:p>
            <a:pPr algn="ctr"/>
            <a:endParaRPr lang="en-US" sz="1100" dirty="0"/>
          </a:p>
          <a:p>
            <a:pPr algn="ctr"/>
            <a:endParaRPr lang="en-US" sz="1100" dirty="0"/>
          </a:p>
          <a:p>
            <a:pPr algn="ctr"/>
            <a:endParaRPr lang="en-US" sz="1100" dirty="0"/>
          </a:p>
          <a:p>
            <a:pPr algn="ctr"/>
            <a:endParaRPr lang="en-US" sz="1100" dirty="0"/>
          </a:p>
          <a:p>
            <a:pPr algn="ctr"/>
            <a:endParaRPr lang="en-US" sz="1100" dirty="0"/>
          </a:p>
          <a:p>
            <a:pPr algn="ctr"/>
            <a:endParaRPr lang="en-US" sz="1100" dirty="0"/>
          </a:p>
          <a:p>
            <a:pPr algn="ctr"/>
            <a:endParaRPr lang="en-US" sz="1100" dirty="0"/>
          </a:p>
          <a:p>
            <a:pPr algn="ctr"/>
            <a:endParaRPr lang="en-US" sz="1100" dirty="0"/>
          </a:p>
          <a:p>
            <a:pPr algn="ctr"/>
            <a:endParaRPr lang="en-US" sz="1100" dirty="0"/>
          </a:p>
          <a:p>
            <a:pPr algn="ctr"/>
            <a:endParaRPr lang="en-US" sz="1100" dirty="0"/>
          </a:p>
          <a:p>
            <a:pPr algn="ctr"/>
            <a:endParaRPr lang="en-US" sz="1100" dirty="0"/>
          </a:p>
          <a:p>
            <a:pPr algn="ctr"/>
            <a:endParaRPr lang="en-US" sz="1100" dirty="0"/>
          </a:p>
          <a:p>
            <a:pPr algn="ctr"/>
            <a:endParaRPr lang="en-US" sz="1100" dirty="0"/>
          </a:p>
          <a:p>
            <a:pPr algn="ctr"/>
            <a:endParaRPr lang="en-US" sz="1100" dirty="0"/>
          </a:p>
          <a:p>
            <a:pPr algn="ctr"/>
            <a:endParaRPr lang="en-US" sz="1100" dirty="0"/>
          </a:p>
          <a:p>
            <a:pPr algn="ctr"/>
            <a:endParaRPr lang="en-US" sz="1100" dirty="0"/>
          </a:p>
          <a:p>
            <a:pPr algn="ctr"/>
            <a:endParaRPr lang="en-US" sz="1100" dirty="0"/>
          </a:p>
          <a:p>
            <a:pPr algn="ctr"/>
            <a:endParaRPr lang="en-US" sz="1100" dirty="0"/>
          </a:p>
          <a:p>
            <a:pPr algn="ctr"/>
            <a:endParaRPr lang="en-US" sz="1100" dirty="0"/>
          </a:p>
          <a:p>
            <a:pPr algn="ctr"/>
            <a:endParaRPr lang="en-US" sz="1100" dirty="0"/>
          </a:p>
          <a:p>
            <a:pPr algn="ctr"/>
            <a:endParaRPr lang="en-US" sz="1100" dirty="0"/>
          </a:p>
          <a:p>
            <a:pPr algn="ctr"/>
            <a:endParaRPr lang="en-US" sz="1100" dirty="0"/>
          </a:p>
        </p:txBody>
      </p:sp>
      <p:pic>
        <p:nvPicPr>
          <p:cNvPr id="8" name="Picture 7" descr="Packard.Logo.Whit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3588" y="285209"/>
            <a:ext cx="2008930" cy="1339284"/>
          </a:xfrm>
          <a:prstGeom prst="rect">
            <a:avLst/>
          </a:prstGeom>
        </p:spPr>
      </p:pic>
      <p:sp>
        <p:nvSpPr>
          <p:cNvPr id="9" name="TextBox 8"/>
          <p:cNvSpPr txBox="1"/>
          <p:nvPr/>
        </p:nvSpPr>
        <p:spPr>
          <a:xfrm>
            <a:off x="4585960" y="647961"/>
            <a:ext cx="3797203" cy="2246769"/>
          </a:xfrm>
          <a:prstGeom prst="rect">
            <a:avLst/>
          </a:prstGeom>
          <a:noFill/>
        </p:spPr>
        <p:txBody>
          <a:bodyPr wrap="square" rtlCol="0">
            <a:spAutoFit/>
          </a:bodyPr>
          <a:lstStyle/>
          <a:p>
            <a:r>
              <a:rPr lang="en-US" sz="1000" dirty="0">
                <a:solidFill>
                  <a:schemeClr val="bg1"/>
                </a:solidFill>
              </a:rPr>
              <a:t>The David and Lucile Packard Foundation is a private family foundation created in 1964 by David Packard (1912–1996), cofounder of the Hewlett-Packard Company, and Lucile Salter Packard (1914–1987). The Foundation provides grants to nonprofit organizations in the following program areas: Conservation and Science; Population and Reproductive Health; Children, Families, and Communities; and Local Grantmaking. The Foundation makes national and international grants and also has a special focus on the Northern California counties of San Benito, San Mateo, Santa Clara, Santa Cruz and Monterey. Today, the Packard Foundation’s ocean investments are focused in six countries and on a suite of global strategies that together offer great potential for accelerating positive change. Learn more at www.packard.org.</a:t>
            </a:r>
          </a:p>
        </p:txBody>
      </p:sp>
      <p:sp>
        <p:nvSpPr>
          <p:cNvPr id="10" name="TextBox 9"/>
          <p:cNvSpPr txBox="1"/>
          <p:nvPr/>
        </p:nvSpPr>
        <p:spPr>
          <a:xfrm>
            <a:off x="4585960" y="3240817"/>
            <a:ext cx="3797203" cy="861774"/>
          </a:xfrm>
          <a:prstGeom prst="rect">
            <a:avLst/>
          </a:prstGeom>
          <a:noFill/>
        </p:spPr>
        <p:txBody>
          <a:bodyPr wrap="square" rtlCol="0">
            <a:spAutoFit/>
          </a:bodyPr>
          <a:lstStyle/>
          <a:p>
            <a:r>
              <a:rPr lang="en-US" sz="1000" dirty="0">
                <a:solidFill>
                  <a:schemeClr val="bg1"/>
                </a:solidFill>
              </a:rPr>
              <a:t>Since 1984, California Environmental Associates (CEA) has supported the work of environmental foundations and nonprofits as well as sustainability-oriented businesses with in-depth research and analysis, program design and evaluation,</a:t>
            </a:r>
          </a:p>
          <a:p>
            <a:r>
              <a:rPr lang="en-US" sz="1000" dirty="0">
                <a:solidFill>
                  <a:schemeClr val="bg1"/>
                </a:solidFill>
              </a:rPr>
              <a:t>and strategic planning. Learn more at www.ceaconsulting.com.</a:t>
            </a:r>
          </a:p>
        </p:txBody>
      </p:sp>
      <p:sp>
        <p:nvSpPr>
          <p:cNvPr id="11" name="TextBox 10">
            <a:extLst>
              <a:ext uri="{FF2B5EF4-FFF2-40B4-BE49-F238E27FC236}">
                <a16:creationId xmlns:a16="http://schemas.microsoft.com/office/drawing/2014/main" id="{099CC1CD-9616-2049-B240-BE5CAE576C99}"/>
              </a:ext>
            </a:extLst>
          </p:cNvPr>
          <p:cNvSpPr txBox="1"/>
          <p:nvPr/>
        </p:nvSpPr>
        <p:spPr>
          <a:xfrm>
            <a:off x="1803588" y="5081574"/>
            <a:ext cx="6142534" cy="707886"/>
          </a:xfrm>
          <a:prstGeom prst="rect">
            <a:avLst/>
          </a:prstGeom>
          <a:noFill/>
        </p:spPr>
        <p:txBody>
          <a:bodyPr wrap="square" rtlCol="0">
            <a:spAutoFit/>
          </a:bodyPr>
          <a:lstStyle/>
          <a:p>
            <a:r>
              <a:rPr lang="en-US" sz="1000" dirty="0">
                <a:solidFill>
                  <a:schemeClr val="bg1"/>
                </a:solidFill>
              </a:rPr>
              <a:t>Please use the following citation when referencing this project as a body of work:</a:t>
            </a:r>
          </a:p>
          <a:p>
            <a:endParaRPr lang="en-US" sz="1000" dirty="0">
              <a:solidFill>
                <a:schemeClr val="bg1"/>
              </a:solidFill>
            </a:endParaRPr>
          </a:p>
          <a:p>
            <a:r>
              <a:rPr lang="en-US" sz="1000" b="1" dirty="0">
                <a:solidFill>
                  <a:schemeClr val="bg1"/>
                </a:solidFill>
              </a:rPr>
              <a:t>CEA Consulting. 2019. “Our Shared Seas: Global ocean data and trends </a:t>
            </a:r>
            <a:br>
              <a:rPr lang="en-US" sz="1000" b="1" dirty="0">
                <a:solidFill>
                  <a:schemeClr val="bg1"/>
                </a:solidFill>
              </a:rPr>
            </a:br>
            <a:r>
              <a:rPr lang="en-US" sz="1000" b="1" dirty="0">
                <a:solidFill>
                  <a:schemeClr val="bg1"/>
                </a:solidFill>
              </a:rPr>
              <a:t>for informed action and decision-making.”</a:t>
            </a:r>
            <a:endParaRPr lang="en-US" sz="1000" dirty="0">
              <a:solidFill>
                <a:schemeClr val="bg1"/>
              </a:solidFill>
            </a:endParaRPr>
          </a:p>
        </p:txBody>
      </p:sp>
      <p:pic>
        <p:nvPicPr>
          <p:cNvPr id="12" name="Picture 11">
            <a:extLst>
              <a:ext uri="{FF2B5EF4-FFF2-40B4-BE49-F238E27FC236}">
                <a16:creationId xmlns:a16="http://schemas.microsoft.com/office/drawing/2014/main" id="{69F4F9E5-BEEF-441E-956C-D78F5FA07DE8}"/>
              </a:ext>
            </a:extLst>
          </p:cNvPr>
          <p:cNvPicPr>
            <a:picLocks noChangeAspect="1"/>
          </p:cNvPicPr>
          <p:nvPr/>
        </p:nvPicPr>
        <p:blipFill>
          <a:blip r:embed="rId4"/>
          <a:stretch>
            <a:fillRect/>
          </a:stretch>
        </p:blipFill>
        <p:spPr>
          <a:xfrm>
            <a:off x="2141173" y="3386697"/>
            <a:ext cx="1831852" cy="460249"/>
          </a:xfrm>
          <a:prstGeom prst="rect">
            <a:avLst/>
          </a:prstGeom>
        </p:spPr>
      </p:pic>
    </p:spTree>
    <p:extLst>
      <p:ext uri="{BB962C8B-B14F-4D97-AF65-F5344CB8AC3E}">
        <p14:creationId xmlns:p14="http://schemas.microsoft.com/office/powerpoint/2010/main" val="16442890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8B4A374-DF3C-8341-8CF9-648F04798513}"/>
              </a:ext>
            </a:extLst>
          </p:cNvPr>
          <p:cNvPicPr>
            <a:picLocks noChangeAspect="1"/>
          </p:cNvPicPr>
          <p:nvPr/>
        </p:nvPicPr>
        <p:blipFill>
          <a:blip r:embed="rId3"/>
          <a:stretch>
            <a:fillRect/>
          </a:stretch>
        </p:blipFill>
        <p:spPr>
          <a:xfrm>
            <a:off x="0" y="0"/>
            <a:ext cx="9144000" cy="6858000"/>
          </a:xfrm>
          <a:prstGeom prst="rect">
            <a:avLst/>
          </a:prstGeom>
        </p:spPr>
      </p:pic>
      <p:sp>
        <p:nvSpPr>
          <p:cNvPr id="38" name="Subtitle 2"/>
          <p:cNvSpPr txBox="1">
            <a:spLocks/>
          </p:cNvSpPr>
          <p:nvPr/>
        </p:nvSpPr>
        <p:spPr>
          <a:xfrm>
            <a:off x="699912" y="523156"/>
            <a:ext cx="6400800" cy="17526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600" b="0" i="0" u="none" strike="noStrike" kern="1200" cap="none" spc="0" normalizeH="0" baseline="0" noProof="0" dirty="0">
              <a:ln>
                <a:noFill/>
              </a:ln>
              <a:solidFill>
                <a:srgbClr val="DDE4E4">
                  <a:lumMod val="50000"/>
                </a:srgb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3D2BCCF0-A75E-2C46-B903-C34842C0AEF9}"/>
              </a:ext>
            </a:extLst>
          </p:cNvPr>
          <p:cNvSpPr txBox="1"/>
          <p:nvPr/>
        </p:nvSpPr>
        <p:spPr>
          <a:xfrm>
            <a:off x="699912" y="2941653"/>
            <a:ext cx="7493829" cy="3674300"/>
          </a:xfrm>
          <a:prstGeom prst="rect">
            <a:avLst/>
          </a:prstGeom>
          <a:noFill/>
        </p:spPr>
        <p:txBody>
          <a:bodyPr wrap="square" numCol="2" spcCol="457200" rtlCol="0">
            <a:noAutofit/>
          </a:bodyPr>
          <a:lstStyle/>
          <a:p>
            <a:pPr lvl="0">
              <a:defRPr/>
            </a:pPr>
            <a:r>
              <a:rPr lang="en-US" sz="1200" dirty="0">
                <a:solidFill>
                  <a:prstClr val="black"/>
                </a:solidFill>
              </a:rPr>
              <a:t>While it is often said that the world is awash in data, informed decision-making can occur only when data are transparent and readily available to the stakeholders that need the information. </a:t>
            </a:r>
            <a:r>
              <a:rPr lang="en-US" sz="1200" dirty="0">
                <a:solidFill>
                  <a:prstClr val="black"/>
                </a:solidFill>
                <a:hlinkClick r:id="rId4"/>
              </a:rPr>
              <a:t>Our Shared Seas</a:t>
            </a:r>
            <a:r>
              <a:rPr lang="en-US" sz="1200" dirty="0">
                <a:solidFill>
                  <a:prstClr val="black"/>
                </a:solidFill>
              </a:rPr>
              <a:t> is a website platform which seeks to roll up relevant ocean conservation data in a centralized, easy-to-use platform, providing authoritative data and sensemaking of ocean trends.</a:t>
            </a:r>
          </a:p>
          <a:p>
            <a:pPr lvl="0">
              <a:defRPr/>
            </a:pPr>
            <a:endParaRPr lang="en-US" sz="1200" dirty="0">
              <a:solidFill>
                <a:prstClr val="black"/>
              </a:solidFill>
            </a:endParaRPr>
          </a:p>
          <a:p>
            <a:pPr lvl="0">
              <a:defRPr/>
            </a:pPr>
            <a:r>
              <a:rPr lang="en-US" sz="1200" dirty="0">
                <a:solidFill>
                  <a:prstClr val="black"/>
                </a:solidFill>
              </a:rPr>
              <a:t>The purpose of this project is to aggregate ocean statistics and trends to support the marine conservation community—including funders, advocates, practitioners, and policymakers—in making better, faster, and more informed decisions. In 2017, the </a:t>
            </a:r>
            <a:r>
              <a:rPr lang="en-US" sz="1200" dirty="0">
                <a:solidFill>
                  <a:prstClr val="black"/>
                </a:solidFill>
                <a:hlinkClick r:id="rId5"/>
              </a:rPr>
              <a:t>David and Lucile Packard Foundation</a:t>
            </a:r>
            <a:r>
              <a:rPr lang="en-US" sz="1200" dirty="0">
                <a:solidFill>
                  <a:prstClr val="black"/>
                </a:solidFill>
              </a:rPr>
              <a:t> commissioned </a:t>
            </a:r>
            <a:r>
              <a:rPr lang="en-US" sz="1200" dirty="0">
                <a:solidFill>
                  <a:prstClr val="black"/>
                </a:solidFill>
                <a:hlinkClick r:id="rId6"/>
              </a:rPr>
              <a:t>CEA Consulting</a:t>
            </a:r>
            <a:r>
              <a:rPr lang="en-US" sz="1200" dirty="0">
                <a:solidFill>
                  <a:prstClr val="black"/>
                </a:solidFill>
              </a:rPr>
              <a:t> to prepare </a:t>
            </a:r>
            <a:r>
              <a:rPr lang="en-US" sz="1200" i="1" dirty="0">
                <a:solidFill>
                  <a:prstClr val="black"/>
                </a:solidFill>
              </a:rPr>
              <a:t>Our Shared Seas: A 2017 Overview of Ocean Threats and Conservation Funding</a:t>
            </a:r>
            <a:r>
              <a:rPr lang="en-US" sz="1200" dirty="0">
                <a:solidFill>
                  <a:prstClr val="black"/>
                </a:solidFill>
              </a:rPr>
              <a:t> as a primer on the primary ocean threats, trends, and solutions. As a second edition of the original narrative report, the 2019 edition takes the form of a website is which provides updated figures and share key data points in a format that is easy to digest and use for external purposes. </a:t>
            </a:r>
          </a:p>
          <a:p>
            <a:pPr lvl="0">
              <a:defRPr/>
            </a:pPr>
            <a:endParaRPr lang="en-US" sz="1200" dirty="0">
              <a:solidFill>
                <a:prstClr val="black"/>
              </a:solidFill>
            </a:endParaRPr>
          </a:p>
          <a:p>
            <a:pPr lvl="0">
              <a:defRPr/>
            </a:pPr>
            <a:r>
              <a:rPr lang="en-US" sz="1200" dirty="0">
                <a:solidFill>
                  <a:prstClr val="black"/>
                </a:solidFill>
              </a:rPr>
              <a:t>Visitors are welcome to download both individual charts directly from the site and PowerPoint decks for external use, provided that corresponding references are cited.</a:t>
            </a:r>
          </a:p>
          <a:p>
            <a:pPr lvl="0">
              <a:defRPr/>
            </a:pPr>
            <a:endParaRPr lang="en-US" sz="1200" dirty="0">
              <a:solidFill>
                <a:prstClr val="black"/>
              </a:solidFill>
            </a:endParaRPr>
          </a:p>
          <a:p>
            <a:pPr lvl="0">
              <a:defRPr/>
            </a:pPr>
            <a:r>
              <a:rPr lang="en-US" sz="1200" dirty="0">
                <a:solidFill>
                  <a:prstClr val="black"/>
                </a:solidFill>
              </a:rPr>
              <a:t>This deck serves as a companion piece to the Our Shared Seas website. Readers are encouraged to visit the website for additional data and analysis at </a:t>
            </a:r>
            <a:r>
              <a:rPr lang="en-US" sz="1200" dirty="0">
                <a:solidFill>
                  <a:prstClr val="black"/>
                </a:solidFill>
                <a:hlinkClick r:id="rId4"/>
              </a:rPr>
              <a:t>www.OurSharedSeas.com</a:t>
            </a:r>
            <a:r>
              <a:rPr lang="en-US" sz="1200" dirty="0">
                <a:solidFill>
                  <a:prstClr val="black"/>
                </a:solidFill>
              </a:rPr>
              <a:t>.</a:t>
            </a:r>
          </a:p>
          <a:p>
            <a:pPr lvl="0">
              <a:defRPr/>
            </a:pPr>
            <a:endParaRPr lang="en-US" sz="1200" dirty="0">
              <a:solidFill>
                <a:prstClr val="black"/>
              </a:solidFill>
            </a:endParaRPr>
          </a:p>
          <a:p>
            <a:endParaRPr lang="en-US" sz="1200" dirty="0"/>
          </a:p>
          <a:p>
            <a:endParaRPr lang="en-US" sz="1200" dirty="0"/>
          </a:p>
        </p:txBody>
      </p:sp>
    </p:spTree>
    <p:extLst>
      <p:ext uri="{BB962C8B-B14F-4D97-AF65-F5344CB8AC3E}">
        <p14:creationId xmlns:p14="http://schemas.microsoft.com/office/powerpoint/2010/main" val="39225596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EE8F353-F3F6-43CF-B259-36FFBB946090}"/>
              </a:ext>
            </a:extLst>
          </p:cNvPr>
          <p:cNvSpPr>
            <a:spLocks noGrp="1"/>
          </p:cNvSpPr>
          <p:nvPr>
            <p:ph type="subTitle" idx="1"/>
          </p:nvPr>
        </p:nvSpPr>
        <p:spPr/>
        <p:txBody>
          <a:bodyPr/>
          <a:lstStyle/>
          <a:p>
            <a:r>
              <a:rPr lang="en-US" dirty="0"/>
              <a:t>Source: Crain, C., B.S. Halpern, M.W. Beck, and C.V. Kappel. “Understanding and Managing Human Threats to the Coastal Marine Environment.” The Year in Ecology and Conservation Biology 1162 (2009): 39–62.</a:t>
            </a:r>
          </a:p>
        </p:txBody>
      </p:sp>
      <p:sp>
        <p:nvSpPr>
          <p:cNvPr id="3" name="Slide Number Placeholder 2">
            <a:extLst>
              <a:ext uri="{FF2B5EF4-FFF2-40B4-BE49-F238E27FC236}">
                <a16:creationId xmlns:a16="http://schemas.microsoft.com/office/drawing/2014/main" id="{45A0ADE9-613D-4AFE-9BC4-AFF96D562500}"/>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C524C0-D0C0-9D4B-B8B5-9964722959C4}" type="slidenum">
              <a:rPr kumimoji="0" lang="en-US" sz="800" b="0" i="0" u="none" strike="noStrike" kern="1200" cap="none" spc="0" normalizeH="0" baseline="0" noProof="0" smtClean="0">
                <a:ln>
                  <a:noFill/>
                </a:ln>
                <a:solidFill>
                  <a:srgbClr val="7F7F7F"/>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800" b="0" i="0" u="none" strike="noStrike" kern="1200" cap="none" spc="0" normalizeH="0" baseline="0" noProof="0" dirty="0">
              <a:ln>
                <a:noFill/>
              </a:ln>
              <a:solidFill>
                <a:srgbClr val="7F7F7F"/>
              </a:solidFill>
              <a:effectLst/>
              <a:uLnTx/>
              <a:uFillTx/>
              <a:latin typeface="Arial"/>
              <a:ea typeface="+mn-ea"/>
              <a:cs typeface="+mn-cs"/>
            </a:endParaRPr>
          </a:p>
        </p:txBody>
      </p:sp>
      <p:sp>
        <p:nvSpPr>
          <p:cNvPr id="5" name="Title 1">
            <a:extLst>
              <a:ext uri="{FF2B5EF4-FFF2-40B4-BE49-F238E27FC236}">
                <a16:creationId xmlns:a16="http://schemas.microsoft.com/office/drawing/2014/main" id="{882B346C-B37E-4665-B3E3-1E10045C4EC4}"/>
              </a:ext>
            </a:extLst>
          </p:cNvPr>
          <p:cNvSpPr txBox="1">
            <a:spLocks/>
          </p:cNvSpPr>
          <p:nvPr/>
        </p:nvSpPr>
        <p:spPr>
          <a:xfrm>
            <a:off x="358632" y="-922"/>
            <a:ext cx="7088144" cy="247144"/>
          </a:xfrm>
          <a:prstGeom prst="rect">
            <a:avLst/>
          </a:prstGeom>
        </p:spPr>
        <p:txBody>
          <a:bodyPr/>
          <a:lstStyle>
            <a:lvl1pPr algn="l" defTabSz="457200" rtl="0" eaLnBrk="1" latinLnBrk="0" hangingPunct="1">
              <a:spcBef>
                <a:spcPct val="0"/>
              </a:spcBef>
              <a:buNone/>
              <a:defRPr sz="1600" b="1" kern="1200">
                <a:solidFill>
                  <a:srgbClr val="51515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dirty="0">
                <a:ln>
                  <a:noFill/>
                </a:ln>
                <a:solidFill>
                  <a:srgbClr val="515151"/>
                </a:solidFill>
                <a:effectLst/>
                <a:uLnTx/>
                <a:uFillTx/>
                <a:latin typeface="Arial"/>
                <a:ea typeface="+mj-ea"/>
                <a:cs typeface="+mj-cs"/>
              </a:rPr>
              <a:t>Pollution and Development: Overview </a:t>
            </a:r>
          </a:p>
        </p:txBody>
      </p:sp>
      <p:graphicFrame>
        <p:nvGraphicFramePr>
          <p:cNvPr id="4" name="Table 3">
            <a:extLst>
              <a:ext uri="{FF2B5EF4-FFF2-40B4-BE49-F238E27FC236}">
                <a16:creationId xmlns:a16="http://schemas.microsoft.com/office/drawing/2014/main" id="{AF808143-AB8A-4204-81B7-4B4EDE74DEF6}"/>
              </a:ext>
            </a:extLst>
          </p:cNvPr>
          <p:cNvGraphicFramePr>
            <a:graphicFrameLocks noGrp="1"/>
          </p:cNvGraphicFramePr>
          <p:nvPr>
            <p:extLst/>
          </p:nvPr>
        </p:nvGraphicFramePr>
        <p:xfrm>
          <a:off x="465831" y="2104874"/>
          <a:ext cx="7755617" cy="3086689"/>
        </p:xfrm>
        <a:graphic>
          <a:graphicData uri="http://schemas.openxmlformats.org/drawingml/2006/table">
            <a:tbl>
              <a:tblPr firstRow="1" firstCol="1" bandRow="1">
                <a:tableStyleId>{7DF18680-E054-41AD-8BC1-D1AEF772440D}</a:tableStyleId>
              </a:tblPr>
              <a:tblGrid>
                <a:gridCol w="402625">
                  <a:extLst>
                    <a:ext uri="{9D8B030D-6E8A-4147-A177-3AD203B41FA5}">
                      <a16:colId xmlns:a16="http://schemas.microsoft.com/office/drawing/2014/main" val="25568803"/>
                    </a:ext>
                  </a:extLst>
                </a:gridCol>
                <a:gridCol w="3212867">
                  <a:extLst>
                    <a:ext uri="{9D8B030D-6E8A-4147-A177-3AD203B41FA5}">
                      <a16:colId xmlns:a16="http://schemas.microsoft.com/office/drawing/2014/main" val="3369794097"/>
                    </a:ext>
                  </a:extLst>
                </a:gridCol>
                <a:gridCol w="287124">
                  <a:extLst>
                    <a:ext uri="{9D8B030D-6E8A-4147-A177-3AD203B41FA5}">
                      <a16:colId xmlns:a16="http://schemas.microsoft.com/office/drawing/2014/main" val="3209475144"/>
                    </a:ext>
                  </a:extLst>
                </a:gridCol>
                <a:gridCol w="629560">
                  <a:extLst>
                    <a:ext uri="{9D8B030D-6E8A-4147-A177-3AD203B41FA5}">
                      <a16:colId xmlns:a16="http://schemas.microsoft.com/office/drawing/2014/main" val="4041404869"/>
                    </a:ext>
                  </a:extLst>
                </a:gridCol>
                <a:gridCol w="3223441">
                  <a:extLst>
                    <a:ext uri="{9D8B030D-6E8A-4147-A177-3AD203B41FA5}">
                      <a16:colId xmlns:a16="http://schemas.microsoft.com/office/drawing/2014/main" val="3143565232"/>
                    </a:ext>
                  </a:extLst>
                </a:gridCol>
              </a:tblGrid>
              <a:tr h="257224">
                <a:tc gridSpan="5">
                  <a:txBody>
                    <a:bodyPr/>
                    <a:lstStyle/>
                    <a:p>
                      <a:pPr marL="0" marR="0">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pPr marL="0" marR="0">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pPr marL="0" marR="0">
                        <a:spcBef>
                          <a:spcPts val="0"/>
                        </a:spcBef>
                        <a:spcAft>
                          <a:spcPts val="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pPr marL="0" marR="0">
                        <a:spcBef>
                          <a:spcPts val="0"/>
                        </a:spcBef>
                        <a:spcAft>
                          <a:spcPts val="0"/>
                        </a:spcAft>
                      </a:pP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solidFill>
                  </a:tcPr>
                </a:tc>
                <a:tc hMerge="1">
                  <a:txBody>
                    <a:bodyPr/>
                    <a:lstStyle/>
                    <a:p>
                      <a:pPr marL="0" marR="0">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55505507"/>
                  </a:ext>
                </a:extLst>
              </a:tr>
              <a:tr h="257224">
                <a:tc>
                  <a:txBody>
                    <a:bodyPr/>
                    <a:lstStyle/>
                    <a:p>
                      <a:pPr marL="0" marR="0">
                        <a:spcBef>
                          <a:spcPts val="0"/>
                        </a:spcBef>
                        <a:spcAft>
                          <a:spcPts val="0"/>
                        </a:spcAft>
                      </a:pPr>
                      <a:r>
                        <a:rPr lang="en-US" sz="1100" dirty="0">
                          <a:effectLst/>
                        </a:rPr>
                        <a:t>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dirty="0">
                          <a:effectLst/>
                        </a:rPr>
                        <a:t>Increasing sea temperature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b="1" dirty="0">
                          <a:solidFill>
                            <a:schemeClr val="bg1"/>
                          </a:solidFill>
                          <a:effectLst/>
                        </a:rPr>
                        <a:t>11.</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solidFill>
                  </a:tcPr>
                </a:tc>
                <a:tc>
                  <a:txBody>
                    <a:bodyPr/>
                    <a:lstStyle/>
                    <a:p>
                      <a:pPr marL="0" marR="0">
                        <a:spcBef>
                          <a:spcPts val="0"/>
                        </a:spcBef>
                        <a:spcAft>
                          <a:spcPts val="0"/>
                        </a:spcAft>
                      </a:pPr>
                      <a:r>
                        <a:rPr lang="en-US" sz="1100" dirty="0">
                          <a:effectLst/>
                        </a:rPr>
                        <a:t>Nutrient input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50717437"/>
                  </a:ext>
                </a:extLst>
              </a:tr>
              <a:tr h="257224">
                <a:tc>
                  <a:txBody>
                    <a:bodyPr/>
                    <a:lstStyle/>
                    <a:p>
                      <a:pPr marL="0" marR="0">
                        <a:spcBef>
                          <a:spcPts val="0"/>
                        </a:spcBef>
                        <a:spcAft>
                          <a:spcPts val="0"/>
                        </a:spcAft>
                      </a:pPr>
                      <a:r>
                        <a:rPr lang="en-US" sz="1100">
                          <a:effectLst/>
                        </a:rPr>
                        <a:t>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dirty="0">
                          <a:effectLst/>
                        </a:rPr>
                        <a:t>Demersal, destructive fishing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b="1" dirty="0">
                          <a:solidFill>
                            <a:schemeClr val="bg1"/>
                          </a:solidFill>
                          <a:effectLst/>
                        </a:rPr>
                        <a:t>12.</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solidFill>
                  </a:tcPr>
                </a:tc>
                <a:tc>
                  <a:txBody>
                    <a:bodyPr/>
                    <a:lstStyle/>
                    <a:p>
                      <a:pPr marL="0" marR="0">
                        <a:spcBef>
                          <a:spcPts val="0"/>
                        </a:spcBef>
                        <a:spcAft>
                          <a:spcPts val="0"/>
                        </a:spcAft>
                      </a:pPr>
                      <a:r>
                        <a:rPr lang="en-US" sz="1100" dirty="0">
                          <a:effectLst/>
                        </a:rPr>
                        <a:t>Demersal, non-destructive fishing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67227268"/>
                  </a:ext>
                </a:extLst>
              </a:tr>
              <a:tr h="257224">
                <a:tc>
                  <a:txBody>
                    <a:bodyPr/>
                    <a:lstStyle/>
                    <a:p>
                      <a:pPr marL="0" marR="0">
                        <a:spcBef>
                          <a:spcPts val="0"/>
                        </a:spcBef>
                        <a:spcAft>
                          <a:spcPts val="0"/>
                        </a:spcAft>
                      </a:pPr>
                      <a:r>
                        <a:rPr lang="en-US" sz="1100">
                          <a:effectLst/>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Organic, point-source pollution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b="1" dirty="0">
                          <a:solidFill>
                            <a:schemeClr val="bg1"/>
                          </a:solidFill>
                          <a:effectLst/>
                        </a:rPr>
                        <a:t>13.</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solidFill>
                  </a:tcPr>
                </a:tc>
                <a:tc>
                  <a:txBody>
                    <a:bodyPr/>
                    <a:lstStyle/>
                    <a:p>
                      <a:pPr marL="0" marR="0">
                        <a:spcBef>
                          <a:spcPts val="0"/>
                        </a:spcBef>
                        <a:spcAft>
                          <a:spcPts val="0"/>
                        </a:spcAft>
                      </a:pPr>
                      <a:r>
                        <a:rPr lang="en-US" sz="1100">
                          <a:effectLst/>
                        </a:rPr>
                        <a:t>Acidification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12614005"/>
                  </a:ext>
                </a:extLst>
              </a:tr>
              <a:tr h="257224">
                <a:tc>
                  <a:txBody>
                    <a:bodyPr/>
                    <a:lstStyle/>
                    <a:p>
                      <a:pPr marL="0" marR="0">
                        <a:spcBef>
                          <a:spcPts val="0"/>
                        </a:spcBef>
                        <a:spcAft>
                          <a:spcPts val="0"/>
                        </a:spcAft>
                      </a:pPr>
                      <a:r>
                        <a:rPr lang="en-US" sz="1100">
                          <a:effectLst/>
                        </a:rPr>
                        <a:t>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dirty="0">
                          <a:effectLst/>
                        </a:rPr>
                        <a:t>Hypoxia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b="1" dirty="0">
                          <a:solidFill>
                            <a:schemeClr val="bg1"/>
                          </a:solidFill>
                          <a:effectLst/>
                        </a:rPr>
                        <a:t>14.</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solidFill>
                  </a:tcPr>
                </a:tc>
                <a:tc>
                  <a:txBody>
                    <a:bodyPr/>
                    <a:lstStyle/>
                    <a:p>
                      <a:pPr marL="0" marR="0">
                        <a:spcBef>
                          <a:spcPts val="0"/>
                        </a:spcBef>
                        <a:spcAft>
                          <a:spcPts val="0"/>
                        </a:spcAft>
                      </a:pPr>
                      <a:r>
                        <a:rPr lang="en-US" sz="1100">
                          <a:effectLst/>
                        </a:rPr>
                        <a:t>Species invasion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08285514"/>
                  </a:ext>
                </a:extLst>
              </a:tr>
              <a:tr h="257224">
                <a:tc>
                  <a:txBody>
                    <a:bodyPr/>
                    <a:lstStyle/>
                    <a:p>
                      <a:pPr marL="0" marR="0">
                        <a:spcBef>
                          <a:spcPts val="0"/>
                        </a:spcBef>
                        <a:spcAft>
                          <a:spcPts val="0"/>
                        </a:spcAft>
                      </a:pPr>
                      <a:r>
                        <a:rPr lang="en-US" sz="1100">
                          <a:effectLst/>
                        </a:rPr>
                        <a:t>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Increasing sediment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b="1" dirty="0">
                          <a:solidFill>
                            <a:schemeClr val="bg1"/>
                          </a:solidFill>
                          <a:effectLst/>
                        </a:rPr>
                        <a:t>15.</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solidFill>
                  </a:tcPr>
                </a:tc>
                <a:tc>
                  <a:txBody>
                    <a:bodyPr/>
                    <a:lstStyle/>
                    <a:p>
                      <a:pPr marL="0" marR="0">
                        <a:spcBef>
                          <a:spcPts val="0"/>
                        </a:spcBef>
                        <a:spcAft>
                          <a:spcPts val="0"/>
                        </a:spcAft>
                      </a:pPr>
                      <a:r>
                        <a:rPr lang="en-US" sz="1100">
                          <a:effectLst/>
                        </a:rPr>
                        <a:t>Nonorganic, point-source pollution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75246126"/>
                  </a:ext>
                </a:extLst>
              </a:tr>
              <a:tr h="257224">
                <a:tc>
                  <a:txBody>
                    <a:bodyPr/>
                    <a:lstStyle/>
                    <a:p>
                      <a:pPr marL="0" marR="0">
                        <a:spcBef>
                          <a:spcPts val="0"/>
                        </a:spcBef>
                        <a:spcAft>
                          <a:spcPts val="0"/>
                        </a:spcAft>
                      </a:pPr>
                      <a:r>
                        <a:rPr lang="en-US" sz="1100">
                          <a:effectLst/>
                        </a:rPr>
                        <a:t>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Coastal development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b="1" dirty="0">
                          <a:solidFill>
                            <a:schemeClr val="bg1"/>
                          </a:solidFill>
                          <a:effectLst/>
                        </a:rPr>
                        <a:t>16.</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solidFill>
                  </a:tcPr>
                </a:tc>
                <a:tc>
                  <a:txBody>
                    <a:bodyPr/>
                    <a:lstStyle/>
                    <a:p>
                      <a:pPr marL="0" marR="0">
                        <a:spcBef>
                          <a:spcPts val="0"/>
                        </a:spcBef>
                        <a:spcAft>
                          <a:spcPts val="0"/>
                        </a:spcAft>
                      </a:pPr>
                      <a:r>
                        <a:rPr lang="en-US" sz="1100">
                          <a:effectLst/>
                        </a:rPr>
                        <a:t>Recreational fishing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08422342"/>
                  </a:ext>
                </a:extLst>
              </a:tr>
              <a:tr h="257224">
                <a:tc>
                  <a:txBody>
                    <a:bodyPr/>
                    <a:lstStyle/>
                    <a:p>
                      <a:pPr marL="0" marR="0">
                        <a:spcBef>
                          <a:spcPts val="0"/>
                        </a:spcBef>
                        <a:spcAft>
                          <a:spcPts val="0"/>
                        </a:spcAft>
                      </a:pPr>
                      <a:r>
                        <a:rPr lang="en-US" sz="1100" dirty="0">
                          <a:effectLst/>
                        </a:rPr>
                        <a:t>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Direct human disturbance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b="1" dirty="0">
                          <a:solidFill>
                            <a:schemeClr val="bg1"/>
                          </a:solidFill>
                          <a:effectLst/>
                        </a:rPr>
                        <a:t>17.</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solidFill>
                  </a:tcPr>
                </a:tc>
                <a:tc>
                  <a:txBody>
                    <a:bodyPr/>
                    <a:lstStyle/>
                    <a:p>
                      <a:pPr marL="0" marR="0">
                        <a:spcBef>
                          <a:spcPts val="0"/>
                        </a:spcBef>
                        <a:spcAft>
                          <a:spcPts val="0"/>
                        </a:spcAft>
                      </a:pPr>
                      <a:r>
                        <a:rPr lang="en-US" sz="1100">
                          <a:effectLst/>
                        </a:rPr>
                        <a:t>Nutrient input, oligotrophic waters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21205661"/>
                  </a:ext>
                </a:extLst>
              </a:tr>
              <a:tr h="257224">
                <a:tc>
                  <a:txBody>
                    <a:bodyPr/>
                    <a:lstStyle/>
                    <a:p>
                      <a:pPr marL="0" marR="0">
                        <a:spcBef>
                          <a:spcPts val="0"/>
                        </a:spcBef>
                        <a:spcAft>
                          <a:spcPts val="0"/>
                        </a:spcAft>
                      </a:pPr>
                      <a:r>
                        <a:rPr lang="en-US" sz="1100">
                          <a:effectLst/>
                        </a:rPr>
                        <a:t>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dirty="0">
                          <a:effectLst/>
                        </a:rPr>
                        <a:t>Organic, non-point source pollution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b="1" dirty="0">
                          <a:solidFill>
                            <a:schemeClr val="bg1"/>
                          </a:solidFill>
                          <a:effectLst/>
                        </a:rPr>
                        <a:t>18.</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solidFill>
                  </a:tcPr>
                </a:tc>
                <a:tc>
                  <a:txBody>
                    <a:bodyPr/>
                    <a:lstStyle/>
                    <a:p>
                      <a:pPr marL="0" marR="0">
                        <a:spcBef>
                          <a:spcPts val="0"/>
                        </a:spcBef>
                        <a:spcAft>
                          <a:spcPts val="0"/>
                        </a:spcAft>
                      </a:pPr>
                      <a:r>
                        <a:rPr lang="en-US" sz="1100">
                          <a:effectLst/>
                        </a:rPr>
                        <a:t>Harmful algal blooms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28604306"/>
                  </a:ext>
                </a:extLst>
              </a:tr>
              <a:tr h="257224">
                <a:tc>
                  <a:txBody>
                    <a:bodyPr/>
                    <a:lstStyle/>
                    <a:p>
                      <a:pPr marL="0" marR="0">
                        <a:spcBef>
                          <a:spcPts val="0"/>
                        </a:spcBef>
                        <a:spcAft>
                          <a:spcPts val="0"/>
                        </a:spcAft>
                      </a:pPr>
                      <a:r>
                        <a:rPr lang="en-US" sz="1100">
                          <a:effectLst/>
                        </a:rPr>
                        <a:t>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Coastal engineering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b="1" dirty="0">
                          <a:solidFill>
                            <a:schemeClr val="bg1"/>
                          </a:solidFill>
                          <a:effectLst/>
                        </a:rPr>
                        <a:t>19.</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solidFill>
                  </a:tcPr>
                </a:tc>
                <a:tc>
                  <a:txBody>
                    <a:bodyPr/>
                    <a:lstStyle/>
                    <a:p>
                      <a:pPr marL="0" marR="0">
                        <a:spcBef>
                          <a:spcPts val="0"/>
                        </a:spcBef>
                        <a:spcAft>
                          <a:spcPts val="0"/>
                        </a:spcAft>
                      </a:pPr>
                      <a:r>
                        <a:rPr lang="en-US" sz="1100">
                          <a:effectLst/>
                        </a:rPr>
                        <a:t>Nonorganic, nonpoint-source pollution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14668592"/>
                  </a:ext>
                </a:extLst>
              </a:tr>
              <a:tr h="514449">
                <a:tc>
                  <a:txBody>
                    <a:bodyPr/>
                    <a:lstStyle/>
                    <a:p>
                      <a:pPr marL="0" marR="0">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dirty="0">
                          <a:effectLst/>
                        </a:rPr>
                        <a:t>Sea-level rise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b="1" dirty="0">
                          <a:solidFill>
                            <a:schemeClr val="bg1"/>
                          </a:solidFill>
                          <a:effectLst/>
                        </a:rPr>
                        <a:t>20. </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solidFill>
                  </a:tcPr>
                </a:tc>
                <a:tc>
                  <a:txBody>
                    <a:bodyPr/>
                    <a:lstStyle/>
                    <a:p>
                      <a:pPr marL="0" marR="0">
                        <a:spcBef>
                          <a:spcPts val="0"/>
                        </a:spcBef>
                        <a:spcAft>
                          <a:spcPts val="0"/>
                        </a:spcAft>
                      </a:pPr>
                      <a:r>
                        <a:rPr lang="en-US" sz="1100" dirty="0">
                          <a:effectLst/>
                        </a:rPr>
                        <a:t>Aquaculture</a:t>
                      </a:r>
                    </a:p>
                  </a:txBody>
                  <a:tcPr marL="68580" marR="68580" marT="0" marB="0"/>
                </a:tc>
                <a:extLst>
                  <a:ext uri="{0D108BD9-81ED-4DB2-BD59-A6C34878D82A}">
                    <a16:rowId xmlns:a16="http://schemas.microsoft.com/office/drawing/2014/main" val="159172409"/>
                  </a:ext>
                </a:extLst>
              </a:tr>
            </a:tbl>
          </a:graphicData>
        </a:graphic>
      </p:graphicFrame>
      <p:sp>
        <p:nvSpPr>
          <p:cNvPr id="7" name="Rectangle 6">
            <a:extLst>
              <a:ext uri="{FF2B5EF4-FFF2-40B4-BE49-F238E27FC236}">
                <a16:creationId xmlns:a16="http://schemas.microsoft.com/office/drawing/2014/main" id="{6B48484F-64D6-4B58-882E-F0B9E2920DFD}"/>
              </a:ext>
            </a:extLst>
          </p:cNvPr>
          <p:cNvSpPr/>
          <p:nvPr/>
        </p:nvSpPr>
        <p:spPr>
          <a:xfrm>
            <a:off x="368303" y="1810315"/>
            <a:ext cx="7289321" cy="2616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515151">
                    <a:lumMod val="50000"/>
                  </a:srgbClr>
                </a:solidFill>
                <a:effectLst/>
                <a:uLnTx/>
                <a:uFillTx/>
                <a:latin typeface="Arial"/>
                <a:ea typeface="+mn-ea"/>
                <a:cs typeface="Calibri" panose="020F0502020204030204" pitchFamily="34" charset="0"/>
              </a:rPr>
              <a:t>Top ten exporters of fish and fish products, by value (2006 vs. 2016) </a:t>
            </a:r>
          </a:p>
        </p:txBody>
      </p:sp>
      <p:sp>
        <p:nvSpPr>
          <p:cNvPr id="8" name="Title 8">
            <a:extLst>
              <a:ext uri="{FF2B5EF4-FFF2-40B4-BE49-F238E27FC236}">
                <a16:creationId xmlns:a16="http://schemas.microsoft.com/office/drawing/2014/main" id="{808BD211-620F-4BE7-8884-3A224913854E}"/>
              </a:ext>
            </a:extLst>
          </p:cNvPr>
          <p:cNvSpPr txBox="1">
            <a:spLocks/>
          </p:cNvSpPr>
          <p:nvPr/>
        </p:nvSpPr>
        <p:spPr>
          <a:xfrm>
            <a:off x="354655" y="422809"/>
            <a:ext cx="8456196" cy="435320"/>
          </a:xfrm>
          <a:prstGeom prst="rect">
            <a:avLst/>
          </a:prstGeom>
        </p:spPr>
        <p:txBody>
          <a:bodyPr vert="horz" lIns="91440" tIns="45720" rIns="91440" bIns="45720" rtlCol="0" anchor="ctr">
            <a:noAutofit/>
          </a:bodyPr>
          <a:lstStyle>
            <a:lvl1pPr algn="l" defTabSz="457200" rtl="0" eaLnBrk="1" latinLnBrk="0" hangingPunct="1">
              <a:spcBef>
                <a:spcPct val="0"/>
              </a:spcBef>
              <a:buNone/>
              <a:defRPr sz="1000" b="0" kern="1200" baseline="0">
                <a:solidFill>
                  <a:srgbClr val="51515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1F497D"/>
                </a:solidFill>
                <a:effectLst/>
                <a:uLnTx/>
                <a:uFillTx/>
                <a:latin typeface="Arial"/>
                <a:ea typeface="+mj-ea"/>
                <a:cs typeface="+mj-cs"/>
              </a:rPr>
              <a:t>No area of the ocean is completely untouched by human impact. </a:t>
            </a:r>
          </a:p>
        </p:txBody>
      </p:sp>
      <p:sp>
        <p:nvSpPr>
          <p:cNvPr id="9" name="Title 8">
            <a:extLst>
              <a:ext uri="{FF2B5EF4-FFF2-40B4-BE49-F238E27FC236}">
                <a16:creationId xmlns:a16="http://schemas.microsoft.com/office/drawing/2014/main" id="{A622504F-907D-4FF2-95CA-140AA8BBB78E}"/>
              </a:ext>
            </a:extLst>
          </p:cNvPr>
          <p:cNvSpPr txBox="1">
            <a:spLocks/>
          </p:cNvSpPr>
          <p:nvPr/>
        </p:nvSpPr>
        <p:spPr>
          <a:xfrm>
            <a:off x="368303" y="998621"/>
            <a:ext cx="8456196" cy="435320"/>
          </a:xfrm>
          <a:prstGeom prst="rect">
            <a:avLst/>
          </a:prstGeom>
        </p:spPr>
        <p:txBody>
          <a:bodyPr vert="horz" lIns="91440" tIns="45720" rIns="91440" bIns="45720" rtlCol="0" anchor="ctr">
            <a:noAutofit/>
          </a:bodyPr>
          <a:lstStyle>
            <a:lvl1pPr algn="l" defTabSz="457200" rtl="0" eaLnBrk="1" latinLnBrk="0" hangingPunct="1">
              <a:spcBef>
                <a:spcPct val="0"/>
              </a:spcBef>
              <a:buNone/>
              <a:defRPr sz="1000" b="0" kern="1200" baseline="0">
                <a:solidFill>
                  <a:srgbClr val="51515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100" b="0" i="0" u="none" strike="noStrike" kern="1200" cap="none" spc="0" normalizeH="0" baseline="0" noProof="0" dirty="0">
                <a:ln>
                  <a:noFill/>
                </a:ln>
                <a:solidFill>
                  <a:srgbClr val="515151"/>
                </a:solidFill>
                <a:effectLst/>
                <a:uLnTx/>
                <a:uFillTx/>
                <a:latin typeface="Arial"/>
                <a:ea typeface="+mj-ea"/>
                <a:cs typeface="+mj-cs"/>
              </a:rPr>
              <a:t>The marine environment faces a broad range of human stressors from physical alterations (i.e., coastal habitat loss and changes in freshwater inputs), chemical alterations (i.e., eutrophication, plastic debris, and toxic contaminants) and direct effects on wildlife (i.e., invasive species, vessel strikes, and noise pollution). An attempt to rank ecosystem-level threats from human stressors emphasized the suite of threats associated with climate change, commercial fishing, coastal habitat destruction, and pollution.</a:t>
            </a:r>
          </a:p>
        </p:txBody>
      </p:sp>
    </p:spTree>
    <p:extLst>
      <p:ext uri="{BB962C8B-B14F-4D97-AF65-F5344CB8AC3E}">
        <p14:creationId xmlns:p14="http://schemas.microsoft.com/office/powerpoint/2010/main" val="1268488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EE8F353-F3F6-43CF-B259-36FFBB946090}"/>
              </a:ext>
            </a:extLst>
          </p:cNvPr>
          <p:cNvSpPr>
            <a:spLocks noGrp="1"/>
          </p:cNvSpPr>
          <p:nvPr>
            <p:ph type="subTitle" idx="1"/>
          </p:nvPr>
        </p:nvSpPr>
        <p:spPr/>
        <p:txBody>
          <a:bodyPr/>
          <a:lstStyle/>
          <a:p>
            <a:r>
              <a:rPr lang="en-US" dirty="0"/>
              <a:t>Stock, Andy, Crowder, L.B., Halpern, B.S., </a:t>
            </a:r>
            <a:r>
              <a:rPr lang="en-US" dirty="0" err="1"/>
              <a:t>Micheli</a:t>
            </a:r>
            <a:r>
              <a:rPr lang="en-US" dirty="0"/>
              <a:t>, F. “Uncertainty analysis and robust areas of high and low modeled human impact on the global oceans.” </a:t>
            </a:r>
            <a:r>
              <a:rPr lang="en-US" i="1" dirty="0"/>
              <a:t>Conservation Biology</a:t>
            </a:r>
            <a:r>
              <a:rPr lang="en-US" dirty="0"/>
              <a:t> 32 (2018): 1368-1379. </a:t>
            </a:r>
            <a:r>
              <a:rPr lang="en-US" u="sng" dirty="0">
                <a:hlinkClick r:id="rId3"/>
              </a:rPr>
              <a:t>https://doi.org/10.1111/cobi.13141</a:t>
            </a:r>
            <a:r>
              <a:rPr lang="en-US" dirty="0"/>
              <a:t>.</a:t>
            </a:r>
            <a:r>
              <a:rPr lang="en-US" b="1" dirty="0"/>
              <a:t> </a:t>
            </a:r>
            <a:endParaRPr lang="en-US" dirty="0"/>
          </a:p>
        </p:txBody>
      </p:sp>
      <p:sp>
        <p:nvSpPr>
          <p:cNvPr id="3" name="Slide Number Placeholder 2">
            <a:extLst>
              <a:ext uri="{FF2B5EF4-FFF2-40B4-BE49-F238E27FC236}">
                <a16:creationId xmlns:a16="http://schemas.microsoft.com/office/drawing/2014/main" id="{45A0ADE9-613D-4AFE-9BC4-AFF96D562500}"/>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C524C0-D0C0-9D4B-B8B5-9964722959C4}" type="slidenum">
              <a:rPr kumimoji="0" lang="en-US" sz="800" b="0" i="0" u="none" strike="noStrike" kern="1200" cap="none" spc="0" normalizeH="0" baseline="0" noProof="0" smtClean="0">
                <a:ln>
                  <a:noFill/>
                </a:ln>
                <a:solidFill>
                  <a:srgbClr val="7F7F7F"/>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800" b="0" i="0" u="none" strike="noStrike" kern="1200" cap="none" spc="0" normalizeH="0" baseline="0" noProof="0" dirty="0">
              <a:ln>
                <a:noFill/>
              </a:ln>
              <a:solidFill>
                <a:srgbClr val="7F7F7F"/>
              </a:solidFill>
              <a:effectLst/>
              <a:uLnTx/>
              <a:uFillTx/>
              <a:latin typeface="Arial"/>
              <a:ea typeface="+mn-ea"/>
              <a:cs typeface="+mn-cs"/>
            </a:endParaRPr>
          </a:p>
        </p:txBody>
      </p:sp>
      <p:sp>
        <p:nvSpPr>
          <p:cNvPr id="5" name="Title 1">
            <a:extLst>
              <a:ext uri="{FF2B5EF4-FFF2-40B4-BE49-F238E27FC236}">
                <a16:creationId xmlns:a16="http://schemas.microsoft.com/office/drawing/2014/main" id="{882B346C-B37E-4665-B3E3-1E10045C4EC4}"/>
              </a:ext>
            </a:extLst>
          </p:cNvPr>
          <p:cNvSpPr txBox="1">
            <a:spLocks/>
          </p:cNvSpPr>
          <p:nvPr/>
        </p:nvSpPr>
        <p:spPr>
          <a:xfrm>
            <a:off x="358632" y="-922"/>
            <a:ext cx="7088144" cy="247144"/>
          </a:xfrm>
          <a:prstGeom prst="rect">
            <a:avLst/>
          </a:prstGeom>
        </p:spPr>
        <p:txBody>
          <a:bodyPr/>
          <a:lstStyle>
            <a:lvl1pPr algn="l" defTabSz="457200" rtl="0" eaLnBrk="1" latinLnBrk="0" hangingPunct="1">
              <a:spcBef>
                <a:spcPct val="0"/>
              </a:spcBef>
              <a:buNone/>
              <a:defRPr sz="1600" b="1" kern="1200">
                <a:solidFill>
                  <a:srgbClr val="51515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dirty="0">
                <a:ln>
                  <a:noFill/>
                </a:ln>
                <a:solidFill>
                  <a:srgbClr val="515151"/>
                </a:solidFill>
                <a:effectLst/>
                <a:uLnTx/>
                <a:uFillTx/>
                <a:latin typeface="Arial"/>
                <a:ea typeface="+mj-ea"/>
                <a:cs typeface="+mj-cs"/>
              </a:rPr>
              <a:t>Pollution and Development: Global hotspots</a:t>
            </a:r>
          </a:p>
        </p:txBody>
      </p:sp>
      <p:pic>
        <p:nvPicPr>
          <p:cNvPr id="7" name="Picture 6">
            <a:extLst>
              <a:ext uri="{FF2B5EF4-FFF2-40B4-BE49-F238E27FC236}">
                <a16:creationId xmlns:a16="http://schemas.microsoft.com/office/drawing/2014/main" id="{9D3BB95A-E97D-4AB2-AB61-E74F5F8C720A}"/>
              </a:ext>
            </a:extLst>
          </p:cNvPr>
          <p:cNvPicPr>
            <a:picLocks noChangeAspect="1"/>
          </p:cNvPicPr>
          <p:nvPr/>
        </p:nvPicPr>
        <p:blipFill rotWithShape="1">
          <a:blip r:embed="rId4">
            <a:extLst>
              <a:ext uri="{28A0092B-C50C-407E-A947-70E740481C1C}">
                <a14:useLocalDpi xmlns:a14="http://schemas.microsoft.com/office/drawing/2010/main" val="0"/>
              </a:ext>
            </a:extLst>
          </a:blip>
          <a:srcRect l="15553" t="46164" r="11989"/>
          <a:stretch/>
        </p:blipFill>
        <p:spPr>
          <a:xfrm>
            <a:off x="4623756" y="2515384"/>
            <a:ext cx="4362221" cy="2939037"/>
          </a:xfrm>
          <a:prstGeom prst="rect">
            <a:avLst/>
          </a:prstGeom>
        </p:spPr>
      </p:pic>
      <p:pic>
        <p:nvPicPr>
          <p:cNvPr id="8" name="Picture 7">
            <a:extLst>
              <a:ext uri="{FF2B5EF4-FFF2-40B4-BE49-F238E27FC236}">
                <a16:creationId xmlns:a16="http://schemas.microsoft.com/office/drawing/2014/main" id="{B0E12447-B8B2-4A24-949B-73717E1A14D7}"/>
              </a:ext>
            </a:extLst>
          </p:cNvPr>
          <p:cNvPicPr>
            <a:picLocks noChangeAspect="1"/>
          </p:cNvPicPr>
          <p:nvPr/>
        </p:nvPicPr>
        <p:blipFill rotWithShape="1">
          <a:blip r:embed="rId5">
            <a:extLst>
              <a:ext uri="{28A0092B-C50C-407E-A947-70E740481C1C}">
                <a14:useLocalDpi xmlns:a14="http://schemas.microsoft.com/office/drawing/2010/main" val="0"/>
              </a:ext>
            </a:extLst>
          </a:blip>
          <a:srcRect l="17383" t="5745" r="12549" b="55916"/>
          <a:stretch/>
        </p:blipFill>
        <p:spPr>
          <a:xfrm>
            <a:off x="491706" y="2495279"/>
            <a:ext cx="4202626" cy="2085168"/>
          </a:xfrm>
          <a:prstGeom prst="rect">
            <a:avLst/>
          </a:prstGeom>
        </p:spPr>
      </p:pic>
      <p:sp>
        <p:nvSpPr>
          <p:cNvPr id="9" name="Title 8">
            <a:extLst>
              <a:ext uri="{FF2B5EF4-FFF2-40B4-BE49-F238E27FC236}">
                <a16:creationId xmlns:a16="http://schemas.microsoft.com/office/drawing/2014/main" id="{320C77D6-8999-42F5-B8FC-0715B0F2BB4F}"/>
              </a:ext>
            </a:extLst>
          </p:cNvPr>
          <p:cNvSpPr txBox="1">
            <a:spLocks/>
          </p:cNvSpPr>
          <p:nvPr/>
        </p:nvSpPr>
        <p:spPr>
          <a:xfrm>
            <a:off x="354655" y="422809"/>
            <a:ext cx="8456196" cy="435320"/>
          </a:xfrm>
          <a:prstGeom prst="rect">
            <a:avLst/>
          </a:prstGeom>
        </p:spPr>
        <p:txBody>
          <a:bodyPr vert="horz" lIns="91440" tIns="45720" rIns="91440" bIns="45720" rtlCol="0" anchor="ctr">
            <a:noAutofit/>
          </a:bodyPr>
          <a:lstStyle>
            <a:lvl1pPr algn="l" defTabSz="457200" rtl="0" eaLnBrk="1" latinLnBrk="0" hangingPunct="1">
              <a:spcBef>
                <a:spcPct val="0"/>
              </a:spcBef>
              <a:buNone/>
              <a:defRPr sz="1000" b="0" kern="1200" baseline="0">
                <a:solidFill>
                  <a:srgbClr val="51515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1F497D"/>
                </a:solidFill>
                <a:effectLst/>
                <a:uLnTx/>
                <a:uFillTx/>
                <a:latin typeface="Arial"/>
                <a:ea typeface="+mj-ea"/>
                <a:cs typeface="+mj-cs"/>
              </a:rPr>
              <a:t>A recent study identified hotspots of high and low human impact in the ocean.  </a:t>
            </a:r>
          </a:p>
        </p:txBody>
      </p:sp>
      <p:sp>
        <p:nvSpPr>
          <p:cNvPr id="10" name="Title 8">
            <a:extLst>
              <a:ext uri="{FF2B5EF4-FFF2-40B4-BE49-F238E27FC236}">
                <a16:creationId xmlns:a16="http://schemas.microsoft.com/office/drawing/2014/main" id="{865843D0-FEBE-4B4D-8CF9-7AFDF7DC831D}"/>
              </a:ext>
            </a:extLst>
          </p:cNvPr>
          <p:cNvSpPr txBox="1">
            <a:spLocks/>
          </p:cNvSpPr>
          <p:nvPr/>
        </p:nvSpPr>
        <p:spPr>
          <a:xfrm>
            <a:off x="343902" y="1098179"/>
            <a:ext cx="8456196" cy="435320"/>
          </a:xfrm>
          <a:prstGeom prst="rect">
            <a:avLst/>
          </a:prstGeom>
        </p:spPr>
        <p:txBody>
          <a:bodyPr vert="horz" lIns="91440" tIns="45720" rIns="91440" bIns="45720" rtlCol="0" anchor="ctr">
            <a:noAutofit/>
          </a:bodyPr>
          <a:lstStyle>
            <a:lvl1pPr algn="l" defTabSz="457200" rtl="0" eaLnBrk="1" latinLnBrk="0" hangingPunct="1">
              <a:spcBef>
                <a:spcPct val="0"/>
              </a:spcBef>
              <a:buNone/>
              <a:defRPr sz="1000" b="0" kern="1200" baseline="0">
                <a:solidFill>
                  <a:srgbClr val="51515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100" b="0" i="0" u="none" strike="noStrike" kern="1200" cap="none" spc="0" normalizeH="0" baseline="0" noProof="0" dirty="0">
                <a:ln>
                  <a:noFill/>
                </a:ln>
                <a:solidFill>
                  <a:srgbClr val="515151"/>
                </a:solidFill>
                <a:effectLst/>
                <a:uLnTx/>
                <a:uFillTx/>
                <a:latin typeface="Arial"/>
                <a:ea typeface="+mj-ea"/>
                <a:cs typeface="+mj-cs"/>
              </a:rPr>
              <a:t>Hotspots with consistently high human impacts include the Northeast Atlantic, the eastern Mediterranean, the Caribbean, the continental shelf off northern West Africa, offshore parts of the tropical Atlantic, the Indian Ocean east of Madagascar, parts of East and Southeast Asia, parts of the northwestern Pacific, and many coastal waters. Areas with consistently low human impacts were limited to a small number of remote places: the waters off Antarctica, the central Pacific, and in the southern Atlantic.</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100" b="0" i="0" u="none" strike="noStrike" kern="1200" cap="none" spc="0" normalizeH="0" baseline="0" noProof="0" dirty="0">
              <a:ln>
                <a:noFill/>
              </a:ln>
              <a:solidFill>
                <a:srgbClr val="515151"/>
              </a:solidFill>
              <a:effectLst/>
              <a:uLnTx/>
              <a:uFillTx/>
              <a:latin typeface="Arial"/>
              <a:ea typeface="+mj-ea"/>
              <a:cs typeface="+mj-cs"/>
            </a:endParaRPr>
          </a:p>
        </p:txBody>
      </p:sp>
      <p:sp>
        <p:nvSpPr>
          <p:cNvPr id="11" name="Rectangle 10">
            <a:extLst>
              <a:ext uri="{FF2B5EF4-FFF2-40B4-BE49-F238E27FC236}">
                <a16:creationId xmlns:a16="http://schemas.microsoft.com/office/drawing/2014/main" id="{64FDD26B-E652-44BB-9F34-4B4158A3DCB9}"/>
              </a:ext>
            </a:extLst>
          </p:cNvPr>
          <p:cNvSpPr/>
          <p:nvPr/>
        </p:nvSpPr>
        <p:spPr>
          <a:xfrm>
            <a:off x="354655" y="1927746"/>
            <a:ext cx="5779146" cy="2616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515151">
                    <a:lumMod val="50000"/>
                  </a:srgbClr>
                </a:solidFill>
                <a:effectLst/>
                <a:uLnTx/>
                <a:uFillTx/>
                <a:latin typeface="Arial"/>
                <a:ea typeface="+mn-ea"/>
                <a:cs typeface="Calibri" panose="020F0502020204030204" pitchFamily="34" charset="0"/>
              </a:rPr>
              <a:t>A) The most impacted 25% of the ocean and B) the least impacted 25% of the ocean</a:t>
            </a:r>
          </a:p>
        </p:txBody>
      </p:sp>
    </p:spTree>
    <p:extLst>
      <p:ext uri="{BB962C8B-B14F-4D97-AF65-F5344CB8AC3E}">
        <p14:creationId xmlns:p14="http://schemas.microsoft.com/office/powerpoint/2010/main" val="30559249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EE8F353-F3F6-43CF-B259-36FFBB946090}"/>
              </a:ext>
            </a:extLst>
          </p:cNvPr>
          <p:cNvSpPr>
            <a:spLocks noGrp="1"/>
          </p:cNvSpPr>
          <p:nvPr>
            <p:ph type="subTitle" idx="1"/>
          </p:nvPr>
        </p:nvSpPr>
        <p:spPr/>
        <p:txBody>
          <a:bodyPr/>
          <a:lstStyle/>
          <a:p>
            <a:r>
              <a:rPr lang="en-US" dirty="0"/>
              <a:t>Source: Tian, B., W. Wu, Z. Yang, and Y. Zhou. “Drivers, Trends, and Potential Impacts of Long-term Coastal Reclamation in China from 1985 to 2010.” Estuarine, Coastal, and Shelf Science 170 (2016): 83–90.</a:t>
            </a:r>
          </a:p>
        </p:txBody>
      </p:sp>
      <p:sp>
        <p:nvSpPr>
          <p:cNvPr id="3" name="Slide Number Placeholder 2">
            <a:extLst>
              <a:ext uri="{FF2B5EF4-FFF2-40B4-BE49-F238E27FC236}">
                <a16:creationId xmlns:a16="http://schemas.microsoft.com/office/drawing/2014/main" id="{45A0ADE9-613D-4AFE-9BC4-AFF96D562500}"/>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C524C0-D0C0-9D4B-B8B5-9964722959C4}" type="slidenum">
              <a:rPr kumimoji="0" lang="en-US" sz="800" b="0" i="0" u="none" strike="noStrike" kern="1200" cap="none" spc="0" normalizeH="0" baseline="0" noProof="0" smtClean="0">
                <a:ln>
                  <a:noFill/>
                </a:ln>
                <a:solidFill>
                  <a:srgbClr val="7F7F7F"/>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800" b="0" i="0" u="none" strike="noStrike" kern="1200" cap="none" spc="0" normalizeH="0" baseline="0" noProof="0" dirty="0">
              <a:ln>
                <a:noFill/>
              </a:ln>
              <a:solidFill>
                <a:srgbClr val="7F7F7F"/>
              </a:solidFill>
              <a:effectLst/>
              <a:uLnTx/>
              <a:uFillTx/>
              <a:latin typeface="Arial"/>
              <a:ea typeface="+mn-ea"/>
              <a:cs typeface="+mn-cs"/>
            </a:endParaRPr>
          </a:p>
        </p:txBody>
      </p:sp>
      <p:sp>
        <p:nvSpPr>
          <p:cNvPr id="5" name="Title 1">
            <a:extLst>
              <a:ext uri="{FF2B5EF4-FFF2-40B4-BE49-F238E27FC236}">
                <a16:creationId xmlns:a16="http://schemas.microsoft.com/office/drawing/2014/main" id="{882B346C-B37E-4665-B3E3-1E10045C4EC4}"/>
              </a:ext>
            </a:extLst>
          </p:cNvPr>
          <p:cNvSpPr txBox="1">
            <a:spLocks/>
          </p:cNvSpPr>
          <p:nvPr/>
        </p:nvSpPr>
        <p:spPr>
          <a:xfrm>
            <a:off x="358632" y="-922"/>
            <a:ext cx="7088144" cy="247144"/>
          </a:xfrm>
          <a:prstGeom prst="rect">
            <a:avLst/>
          </a:prstGeom>
        </p:spPr>
        <p:txBody>
          <a:bodyPr/>
          <a:lstStyle>
            <a:lvl1pPr algn="l" defTabSz="457200" rtl="0" eaLnBrk="1" latinLnBrk="0" hangingPunct="1">
              <a:spcBef>
                <a:spcPct val="0"/>
              </a:spcBef>
              <a:buNone/>
              <a:defRPr sz="1600" b="1" kern="1200">
                <a:solidFill>
                  <a:srgbClr val="51515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dirty="0">
                <a:ln>
                  <a:noFill/>
                </a:ln>
                <a:solidFill>
                  <a:srgbClr val="515151"/>
                </a:solidFill>
                <a:effectLst/>
                <a:uLnTx/>
                <a:uFillTx/>
                <a:latin typeface="Arial"/>
                <a:ea typeface="+mj-ea"/>
                <a:cs typeface="+mj-cs"/>
              </a:rPr>
              <a:t>Pollution and Development: Coastal habitat conversion</a:t>
            </a:r>
          </a:p>
        </p:txBody>
      </p:sp>
      <p:pic>
        <p:nvPicPr>
          <p:cNvPr id="6" name="Picture 5">
            <a:extLst>
              <a:ext uri="{FF2B5EF4-FFF2-40B4-BE49-F238E27FC236}">
                <a16:creationId xmlns:a16="http://schemas.microsoft.com/office/drawing/2014/main" id="{C559B1F8-E596-4679-AAF6-338C82682CFE}"/>
              </a:ext>
            </a:extLst>
          </p:cNvPr>
          <p:cNvPicPr>
            <a:picLocks noChangeAspect="1"/>
          </p:cNvPicPr>
          <p:nvPr/>
        </p:nvPicPr>
        <p:blipFill rotWithShape="1">
          <a:blip r:embed="rId2">
            <a:extLst>
              <a:ext uri="{28A0092B-C50C-407E-A947-70E740481C1C}">
                <a14:useLocalDpi xmlns:a14="http://schemas.microsoft.com/office/drawing/2010/main" val="0"/>
              </a:ext>
            </a:extLst>
          </a:blip>
          <a:srcRect l="5065" t="7134" r="8185" b="2326"/>
          <a:stretch/>
        </p:blipFill>
        <p:spPr>
          <a:xfrm>
            <a:off x="638174" y="2007978"/>
            <a:ext cx="5438775" cy="3791830"/>
          </a:xfrm>
          <a:prstGeom prst="rect">
            <a:avLst/>
          </a:prstGeom>
        </p:spPr>
      </p:pic>
      <p:sp>
        <p:nvSpPr>
          <p:cNvPr id="7" name="Title 8">
            <a:extLst>
              <a:ext uri="{FF2B5EF4-FFF2-40B4-BE49-F238E27FC236}">
                <a16:creationId xmlns:a16="http://schemas.microsoft.com/office/drawing/2014/main" id="{C75F251E-411B-405A-81AF-F93107333B29}"/>
              </a:ext>
            </a:extLst>
          </p:cNvPr>
          <p:cNvSpPr txBox="1">
            <a:spLocks/>
          </p:cNvSpPr>
          <p:nvPr/>
        </p:nvSpPr>
        <p:spPr>
          <a:xfrm>
            <a:off x="354655" y="422809"/>
            <a:ext cx="8456196" cy="435320"/>
          </a:xfrm>
          <a:prstGeom prst="rect">
            <a:avLst/>
          </a:prstGeom>
        </p:spPr>
        <p:txBody>
          <a:bodyPr vert="horz" lIns="91440" tIns="45720" rIns="91440" bIns="45720" rtlCol="0" anchor="ctr">
            <a:noAutofit/>
          </a:bodyPr>
          <a:lstStyle>
            <a:lvl1pPr algn="l" defTabSz="457200" rtl="0" eaLnBrk="1" latinLnBrk="0" hangingPunct="1">
              <a:spcBef>
                <a:spcPct val="0"/>
              </a:spcBef>
              <a:buNone/>
              <a:defRPr sz="1000" b="0" kern="1200" baseline="0">
                <a:solidFill>
                  <a:srgbClr val="51515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1F497D"/>
                </a:solidFill>
                <a:effectLst/>
                <a:uLnTx/>
                <a:uFillTx/>
                <a:latin typeface="Arial"/>
                <a:ea typeface="+mj-ea"/>
                <a:cs typeface="+mj-cs"/>
              </a:rPr>
              <a:t>Human pressure on the marine environment is most acute along the world’s coastlines. </a:t>
            </a:r>
          </a:p>
        </p:txBody>
      </p:sp>
      <p:sp>
        <p:nvSpPr>
          <p:cNvPr id="8" name="Title 8">
            <a:extLst>
              <a:ext uri="{FF2B5EF4-FFF2-40B4-BE49-F238E27FC236}">
                <a16:creationId xmlns:a16="http://schemas.microsoft.com/office/drawing/2014/main" id="{501667DB-F46E-4EEA-8851-14E28D1057B6}"/>
              </a:ext>
            </a:extLst>
          </p:cNvPr>
          <p:cNvSpPr txBox="1">
            <a:spLocks/>
          </p:cNvSpPr>
          <p:nvPr/>
        </p:nvSpPr>
        <p:spPr>
          <a:xfrm>
            <a:off x="354655" y="1082688"/>
            <a:ext cx="8456196" cy="435320"/>
          </a:xfrm>
          <a:prstGeom prst="rect">
            <a:avLst/>
          </a:prstGeom>
        </p:spPr>
        <p:txBody>
          <a:bodyPr vert="horz" lIns="91440" tIns="45720" rIns="91440" bIns="45720" rtlCol="0" anchor="ctr">
            <a:noAutofit/>
          </a:bodyPr>
          <a:lstStyle>
            <a:lvl1pPr algn="l" defTabSz="457200" rtl="0" eaLnBrk="1" latinLnBrk="0" hangingPunct="1">
              <a:spcBef>
                <a:spcPct val="0"/>
              </a:spcBef>
              <a:buNone/>
              <a:defRPr sz="1000" b="0" kern="1200" baseline="0">
                <a:solidFill>
                  <a:srgbClr val="51515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100" b="0" i="0" u="none" strike="noStrike" kern="1200" cap="none" spc="0" normalizeH="0" baseline="0" noProof="0" dirty="0">
                <a:ln>
                  <a:noFill/>
                </a:ln>
                <a:solidFill>
                  <a:srgbClr val="515151"/>
                </a:solidFill>
                <a:effectLst/>
                <a:uLnTx/>
                <a:uFillTx/>
                <a:latin typeface="Arial"/>
                <a:ea typeface="+mj-ea"/>
                <a:cs typeface="+mj-cs"/>
              </a:rPr>
              <a:t>From draining wetlands and clearing mangrove habitat, to filling in estuaries and hardening shorelines, the conversion of coastal ecosystems has made them one of the most modified and threatened ecosystems globally. In major coastal cities such as Hong Kong, Sydney, and New York, more than half of the shoreline is hardened. In coastal China, the trend of shoreline hardening increased sharply in the early 2000’s, in close correlation with rising GDP per capita in the country.</a:t>
            </a:r>
          </a:p>
        </p:txBody>
      </p:sp>
      <p:sp>
        <p:nvSpPr>
          <p:cNvPr id="9" name="Rectangle 8">
            <a:extLst>
              <a:ext uri="{FF2B5EF4-FFF2-40B4-BE49-F238E27FC236}">
                <a16:creationId xmlns:a16="http://schemas.microsoft.com/office/drawing/2014/main" id="{2B24AD2A-BBD4-4F90-8BBB-9B18BA367AD2}"/>
              </a:ext>
            </a:extLst>
          </p:cNvPr>
          <p:cNvSpPr/>
          <p:nvPr/>
        </p:nvSpPr>
        <p:spPr>
          <a:xfrm>
            <a:off x="354655" y="1750537"/>
            <a:ext cx="5325497" cy="2616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515151">
                    <a:lumMod val="50000"/>
                  </a:srgbClr>
                </a:solidFill>
                <a:effectLst/>
                <a:uLnTx/>
                <a:uFillTx/>
                <a:latin typeface="Arial"/>
                <a:ea typeface="+mn-ea"/>
                <a:cs typeface="Calibri" panose="020F0502020204030204" pitchFamily="34" charset="0"/>
              </a:rPr>
              <a:t>Satellite imagery of coastal reclamation in Nahui shore near Shanghai, China</a:t>
            </a:r>
          </a:p>
        </p:txBody>
      </p:sp>
    </p:spTree>
    <p:extLst>
      <p:ext uri="{BB962C8B-B14F-4D97-AF65-F5344CB8AC3E}">
        <p14:creationId xmlns:p14="http://schemas.microsoft.com/office/powerpoint/2010/main" val="35950416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EE8F353-F3F6-43CF-B259-36FFBB946090}"/>
              </a:ext>
            </a:extLst>
          </p:cNvPr>
          <p:cNvSpPr>
            <a:spLocks noGrp="1"/>
          </p:cNvSpPr>
          <p:nvPr>
            <p:ph type="subTitle" idx="1"/>
          </p:nvPr>
        </p:nvSpPr>
        <p:spPr/>
        <p:txBody>
          <a:bodyPr/>
          <a:lstStyle/>
          <a:p>
            <a:r>
              <a:rPr lang="en-US" dirty="0"/>
              <a:t>Top 20 nation rankings for (a) total mangrove area lost between the years 2000 and 2012, (b) area loss as a percent of year 2000 mangrove area. </a:t>
            </a:r>
          </a:p>
          <a:p>
            <a:endParaRPr lang="en-US" dirty="0"/>
          </a:p>
          <a:p>
            <a:r>
              <a:rPr lang="en-US" dirty="0"/>
              <a:t>Source: </a:t>
            </a:r>
            <a:r>
              <a:rPr lang="en-US" dirty="0" err="1"/>
              <a:t>Sanderman</a:t>
            </a:r>
            <a:r>
              <a:rPr lang="en-US" dirty="0"/>
              <a:t>, Jonathan, Tomislav </a:t>
            </a:r>
            <a:r>
              <a:rPr lang="en-US" dirty="0" err="1"/>
              <a:t>Hengl</a:t>
            </a:r>
            <a:r>
              <a:rPr lang="en-US" dirty="0"/>
              <a:t>, Greg Fiske, </a:t>
            </a:r>
            <a:r>
              <a:rPr lang="en-US" dirty="0" err="1"/>
              <a:t>Kylen</a:t>
            </a:r>
            <a:r>
              <a:rPr lang="en-US" dirty="0"/>
              <a:t> </a:t>
            </a:r>
            <a:r>
              <a:rPr lang="en-US" dirty="0" err="1"/>
              <a:t>Solvik</a:t>
            </a:r>
            <a:r>
              <a:rPr lang="en-US" dirty="0"/>
              <a:t>, Maria Fernanda </a:t>
            </a:r>
            <a:r>
              <a:rPr lang="en-US" dirty="0" err="1"/>
              <a:t>Adame</a:t>
            </a:r>
            <a:r>
              <a:rPr lang="en-US" dirty="0"/>
              <a:t>, Lisa Benson, Jacob J </a:t>
            </a:r>
            <a:r>
              <a:rPr lang="en-US" dirty="0" err="1"/>
              <a:t>Bukoski</a:t>
            </a:r>
            <a:r>
              <a:rPr lang="en-US" dirty="0"/>
              <a:t>, et al. “A Global Map of Mangrove Forest Soil Carbon at 30 m Spatial Resolution.” </a:t>
            </a:r>
            <a:r>
              <a:rPr lang="en-US" i="1" dirty="0"/>
              <a:t>Environmental Research Letters</a:t>
            </a:r>
            <a:r>
              <a:rPr lang="en-US" dirty="0"/>
              <a:t> 13, no. 5 (2018): 055002. https://doi.org/10.1088/1748-9326/aabe1c.</a:t>
            </a:r>
          </a:p>
        </p:txBody>
      </p:sp>
      <p:sp>
        <p:nvSpPr>
          <p:cNvPr id="3" name="Slide Number Placeholder 2">
            <a:extLst>
              <a:ext uri="{FF2B5EF4-FFF2-40B4-BE49-F238E27FC236}">
                <a16:creationId xmlns:a16="http://schemas.microsoft.com/office/drawing/2014/main" id="{45A0ADE9-613D-4AFE-9BC4-AFF96D562500}"/>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C524C0-D0C0-9D4B-B8B5-9964722959C4}" type="slidenum">
              <a:rPr kumimoji="0" lang="en-US" sz="800" b="0" i="0" u="none" strike="noStrike" kern="1200" cap="none" spc="0" normalizeH="0" baseline="0" noProof="0" smtClean="0">
                <a:ln>
                  <a:noFill/>
                </a:ln>
                <a:solidFill>
                  <a:srgbClr val="7F7F7F"/>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800" b="0" i="0" u="none" strike="noStrike" kern="1200" cap="none" spc="0" normalizeH="0" baseline="0" noProof="0" dirty="0">
              <a:ln>
                <a:noFill/>
              </a:ln>
              <a:solidFill>
                <a:srgbClr val="7F7F7F"/>
              </a:solidFill>
              <a:effectLst/>
              <a:uLnTx/>
              <a:uFillTx/>
              <a:latin typeface="Arial"/>
              <a:ea typeface="+mn-ea"/>
              <a:cs typeface="+mn-cs"/>
            </a:endParaRPr>
          </a:p>
        </p:txBody>
      </p:sp>
      <p:sp>
        <p:nvSpPr>
          <p:cNvPr id="5" name="Title 1">
            <a:extLst>
              <a:ext uri="{FF2B5EF4-FFF2-40B4-BE49-F238E27FC236}">
                <a16:creationId xmlns:a16="http://schemas.microsoft.com/office/drawing/2014/main" id="{882B346C-B37E-4665-B3E3-1E10045C4EC4}"/>
              </a:ext>
            </a:extLst>
          </p:cNvPr>
          <p:cNvSpPr txBox="1">
            <a:spLocks/>
          </p:cNvSpPr>
          <p:nvPr/>
        </p:nvSpPr>
        <p:spPr>
          <a:xfrm>
            <a:off x="358632" y="-922"/>
            <a:ext cx="7088144" cy="247144"/>
          </a:xfrm>
          <a:prstGeom prst="rect">
            <a:avLst/>
          </a:prstGeom>
        </p:spPr>
        <p:txBody>
          <a:bodyPr/>
          <a:lstStyle>
            <a:lvl1pPr algn="l" defTabSz="457200" rtl="0" eaLnBrk="1" latinLnBrk="0" hangingPunct="1">
              <a:spcBef>
                <a:spcPct val="0"/>
              </a:spcBef>
              <a:buNone/>
              <a:defRPr sz="1600" b="1" kern="1200">
                <a:solidFill>
                  <a:srgbClr val="51515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dirty="0">
                <a:ln>
                  <a:noFill/>
                </a:ln>
                <a:solidFill>
                  <a:srgbClr val="515151"/>
                </a:solidFill>
                <a:effectLst/>
                <a:uLnTx/>
                <a:uFillTx/>
                <a:latin typeface="Arial"/>
                <a:ea typeface="+mj-ea"/>
                <a:cs typeface="+mj-cs"/>
              </a:rPr>
              <a:t>Pollution and Development: Coastal habitat conversion</a:t>
            </a:r>
          </a:p>
        </p:txBody>
      </p:sp>
      <p:pic>
        <p:nvPicPr>
          <p:cNvPr id="6" name="Picture 5">
            <a:extLst>
              <a:ext uri="{FF2B5EF4-FFF2-40B4-BE49-F238E27FC236}">
                <a16:creationId xmlns:a16="http://schemas.microsoft.com/office/drawing/2014/main" id="{A7963270-2BB0-4FC6-A8B0-F0B3F6C2B9BF}"/>
              </a:ext>
            </a:extLst>
          </p:cNvPr>
          <p:cNvPicPr>
            <a:picLocks noChangeAspect="1"/>
          </p:cNvPicPr>
          <p:nvPr/>
        </p:nvPicPr>
        <p:blipFill rotWithShape="1">
          <a:blip r:embed="rId3">
            <a:extLst>
              <a:ext uri="{28A0092B-C50C-407E-A947-70E740481C1C}">
                <a14:useLocalDpi xmlns:a14="http://schemas.microsoft.com/office/drawing/2010/main" val="0"/>
              </a:ext>
            </a:extLst>
          </a:blip>
          <a:srcRect l="10362" t="10239" r="11212" b="4979"/>
          <a:stretch/>
        </p:blipFill>
        <p:spPr>
          <a:xfrm>
            <a:off x="268929" y="1968272"/>
            <a:ext cx="7034620" cy="3803878"/>
          </a:xfrm>
          <a:prstGeom prst="rect">
            <a:avLst/>
          </a:prstGeom>
        </p:spPr>
      </p:pic>
      <p:sp>
        <p:nvSpPr>
          <p:cNvPr id="7" name="Title 8">
            <a:extLst>
              <a:ext uri="{FF2B5EF4-FFF2-40B4-BE49-F238E27FC236}">
                <a16:creationId xmlns:a16="http://schemas.microsoft.com/office/drawing/2014/main" id="{55D6D03D-9B83-4331-8744-8BFA36C4C812}"/>
              </a:ext>
            </a:extLst>
          </p:cNvPr>
          <p:cNvSpPr txBox="1">
            <a:spLocks/>
          </p:cNvSpPr>
          <p:nvPr/>
        </p:nvSpPr>
        <p:spPr>
          <a:xfrm>
            <a:off x="354655" y="422809"/>
            <a:ext cx="8456196" cy="435320"/>
          </a:xfrm>
          <a:prstGeom prst="rect">
            <a:avLst/>
          </a:prstGeom>
        </p:spPr>
        <p:txBody>
          <a:bodyPr vert="horz" lIns="91440" tIns="45720" rIns="91440" bIns="45720" rtlCol="0" anchor="ctr">
            <a:noAutofit/>
          </a:bodyPr>
          <a:lstStyle>
            <a:lvl1pPr algn="l" defTabSz="457200" rtl="0" eaLnBrk="1" latinLnBrk="0" hangingPunct="1">
              <a:spcBef>
                <a:spcPct val="0"/>
              </a:spcBef>
              <a:buNone/>
              <a:defRPr sz="1000" b="0" kern="1200" baseline="0">
                <a:solidFill>
                  <a:srgbClr val="51515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1F497D"/>
                </a:solidFill>
                <a:effectLst/>
                <a:uLnTx/>
                <a:uFillTx/>
                <a:latin typeface="Arial"/>
                <a:ea typeface="+mj-ea"/>
                <a:cs typeface="+mj-cs"/>
              </a:rPr>
              <a:t>The expanding footprint of human development in the coastal zone has been evident in the loss of mangrove forests worldwide.</a:t>
            </a:r>
          </a:p>
        </p:txBody>
      </p:sp>
      <p:sp>
        <p:nvSpPr>
          <p:cNvPr id="8" name="Title 8">
            <a:extLst>
              <a:ext uri="{FF2B5EF4-FFF2-40B4-BE49-F238E27FC236}">
                <a16:creationId xmlns:a16="http://schemas.microsoft.com/office/drawing/2014/main" id="{65CC7A3D-8D3A-4010-BDAB-B378B609D572}"/>
              </a:ext>
            </a:extLst>
          </p:cNvPr>
          <p:cNvSpPr txBox="1">
            <a:spLocks/>
          </p:cNvSpPr>
          <p:nvPr/>
        </p:nvSpPr>
        <p:spPr>
          <a:xfrm>
            <a:off x="354655" y="936316"/>
            <a:ext cx="8557488" cy="435320"/>
          </a:xfrm>
          <a:prstGeom prst="rect">
            <a:avLst/>
          </a:prstGeom>
        </p:spPr>
        <p:txBody>
          <a:bodyPr vert="horz" lIns="91440" tIns="45720" rIns="91440" bIns="45720" rtlCol="0" anchor="ctr">
            <a:noAutofit/>
          </a:bodyPr>
          <a:lstStyle>
            <a:lvl1pPr algn="l" defTabSz="457200" rtl="0" eaLnBrk="1" latinLnBrk="0" hangingPunct="1">
              <a:spcBef>
                <a:spcPct val="0"/>
              </a:spcBef>
              <a:buNone/>
              <a:defRPr sz="1000" b="0" kern="1200" baseline="0">
                <a:solidFill>
                  <a:srgbClr val="51515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100" b="0" i="0" u="none" strike="noStrike" kern="1200" cap="none" spc="0" normalizeH="0" baseline="0" noProof="0" dirty="0">
              <a:ln>
                <a:noFill/>
              </a:ln>
              <a:solidFill>
                <a:srgbClr val="515151"/>
              </a:solidFill>
              <a:effectLst/>
              <a:uLnTx/>
              <a:uFillTx/>
              <a:latin typeface="Arial"/>
              <a:ea typeface="+mj-ea"/>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100" b="0" i="0" u="none" strike="noStrike" kern="1200" cap="none" spc="0" normalizeH="0" baseline="0" noProof="0" dirty="0">
                <a:ln>
                  <a:noFill/>
                </a:ln>
                <a:solidFill>
                  <a:srgbClr val="515151"/>
                </a:solidFill>
                <a:effectLst/>
                <a:uLnTx/>
                <a:uFillTx/>
                <a:latin typeface="Arial"/>
                <a:ea typeface="+mj-ea"/>
                <a:cs typeface="+mj-cs"/>
              </a:rPr>
              <a:t>At least 35 percent of mangrove area was lost globally during the 1980s and 1990s alone. The rate of global mangrove deforestation has since declined significantly. While the rate of deforestation has stabilized or declined in many countries, Southeast Asia remains the epicenter of mangrove loss, with deforestation rates between 3.6 to 8.1 percent.</a:t>
            </a:r>
          </a:p>
        </p:txBody>
      </p:sp>
      <p:sp>
        <p:nvSpPr>
          <p:cNvPr id="9" name="Rectangle 8">
            <a:extLst>
              <a:ext uri="{FF2B5EF4-FFF2-40B4-BE49-F238E27FC236}">
                <a16:creationId xmlns:a16="http://schemas.microsoft.com/office/drawing/2014/main" id="{FD4DD9D9-AB69-4A11-8501-6AD9E7941440}"/>
              </a:ext>
            </a:extLst>
          </p:cNvPr>
          <p:cNvSpPr/>
          <p:nvPr/>
        </p:nvSpPr>
        <p:spPr>
          <a:xfrm>
            <a:off x="354655" y="1649265"/>
            <a:ext cx="3643946" cy="2616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515151">
                    <a:lumMod val="50000"/>
                  </a:srgbClr>
                </a:solidFill>
                <a:effectLst/>
                <a:uLnTx/>
                <a:uFillTx/>
                <a:latin typeface="Arial"/>
                <a:ea typeface="+mn-ea"/>
                <a:cs typeface="Calibri" panose="020F0502020204030204" pitchFamily="34" charset="0"/>
              </a:rPr>
              <a:t>Mangrove area lost by top 20 countries (2000-2012) </a:t>
            </a:r>
          </a:p>
        </p:txBody>
      </p:sp>
    </p:spTree>
    <p:extLst>
      <p:ext uri="{BB962C8B-B14F-4D97-AF65-F5344CB8AC3E}">
        <p14:creationId xmlns:p14="http://schemas.microsoft.com/office/powerpoint/2010/main" val="4886464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EE8F353-F3F6-43CF-B259-36FFBB946090}"/>
              </a:ext>
            </a:extLst>
          </p:cNvPr>
          <p:cNvSpPr>
            <a:spLocks noGrp="1"/>
          </p:cNvSpPr>
          <p:nvPr>
            <p:ph type="subTitle" idx="1"/>
          </p:nvPr>
        </p:nvSpPr>
        <p:spPr/>
        <p:txBody>
          <a:bodyPr/>
          <a:lstStyle/>
          <a:p>
            <a:r>
              <a:rPr lang="en-US" dirty="0"/>
              <a:t>Source: </a:t>
            </a:r>
            <a:r>
              <a:rPr lang="en-US" dirty="0" err="1"/>
              <a:t>Breitburg</a:t>
            </a:r>
            <a:r>
              <a:rPr lang="en-US" dirty="0"/>
              <a:t>, Denise, L.A. Levin, A. </a:t>
            </a:r>
            <a:r>
              <a:rPr lang="en-US" dirty="0" err="1"/>
              <a:t>Oschlies</a:t>
            </a:r>
            <a:r>
              <a:rPr lang="en-US" dirty="0"/>
              <a:t>, M. Grégoire, F.P. Chavez, D.J. Conley, V. Garçon, et al. “Declining Oxygen in the Global Ocean and Coastal Waters.” Science 359, no. 6371 (2018): https://doi.org/10.1126/science.aam7240.</a:t>
            </a:r>
          </a:p>
        </p:txBody>
      </p:sp>
      <p:sp>
        <p:nvSpPr>
          <p:cNvPr id="3" name="Slide Number Placeholder 2">
            <a:extLst>
              <a:ext uri="{FF2B5EF4-FFF2-40B4-BE49-F238E27FC236}">
                <a16:creationId xmlns:a16="http://schemas.microsoft.com/office/drawing/2014/main" id="{45A0ADE9-613D-4AFE-9BC4-AFF96D562500}"/>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C524C0-D0C0-9D4B-B8B5-9964722959C4}" type="slidenum">
              <a:rPr kumimoji="0" lang="en-US" sz="800" b="0" i="0" u="none" strike="noStrike" kern="1200" cap="none" spc="0" normalizeH="0" baseline="0" noProof="0" smtClean="0">
                <a:ln>
                  <a:noFill/>
                </a:ln>
                <a:solidFill>
                  <a:srgbClr val="7F7F7F"/>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800" b="0" i="0" u="none" strike="noStrike" kern="1200" cap="none" spc="0" normalizeH="0" baseline="0" noProof="0" dirty="0">
              <a:ln>
                <a:noFill/>
              </a:ln>
              <a:solidFill>
                <a:srgbClr val="7F7F7F"/>
              </a:solidFill>
              <a:effectLst/>
              <a:uLnTx/>
              <a:uFillTx/>
              <a:latin typeface="Arial"/>
              <a:ea typeface="+mn-ea"/>
              <a:cs typeface="+mn-cs"/>
            </a:endParaRPr>
          </a:p>
        </p:txBody>
      </p:sp>
      <p:sp>
        <p:nvSpPr>
          <p:cNvPr id="5" name="Title 1">
            <a:extLst>
              <a:ext uri="{FF2B5EF4-FFF2-40B4-BE49-F238E27FC236}">
                <a16:creationId xmlns:a16="http://schemas.microsoft.com/office/drawing/2014/main" id="{882B346C-B37E-4665-B3E3-1E10045C4EC4}"/>
              </a:ext>
            </a:extLst>
          </p:cNvPr>
          <p:cNvSpPr txBox="1">
            <a:spLocks/>
          </p:cNvSpPr>
          <p:nvPr/>
        </p:nvSpPr>
        <p:spPr>
          <a:xfrm>
            <a:off x="358632" y="-922"/>
            <a:ext cx="7088144" cy="247144"/>
          </a:xfrm>
          <a:prstGeom prst="rect">
            <a:avLst/>
          </a:prstGeom>
        </p:spPr>
        <p:txBody>
          <a:bodyPr/>
          <a:lstStyle>
            <a:lvl1pPr algn="l" defTabSz="457200" rtl="0" eaLnBrk="1" latinLnBrk="0" hangingPunct="1">
              <a:spcBef>
                <a:spcPct val="0"/>
              </a:spcBef>
              <a:buNone/>
              <a:defRPr sz="1600" b="1" kern="1200">
                <a:solidFill>
                  <a:srgbClr val="51515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dirty="0">
                <a:ln>
                  <a:noFill/>
                </a:ln>
                <a:solidFill>
                  <a:srgbClr val="515151"/>
                </a:solidFill>
                <a:effectLst/>
                <a:uLnTx/>
                <a:uFillTx/>
                <a:latin typeface="Arial"/>
                <a:ea typeface="+mj-ea"/>
                <a:cs typeface="+mj-cs"/>
              </a:rPr>
              <a:t>Pollution and Development: Growing toll of pollution</a:t>
            </a:r>
          </a:p>
        </p:txBody>
      </p:sp>
      <p:pic>
        <p:nvPicPr>
          <p:cNvPr id="6" name="Picture 5">
            <a:extLst>
              <a:ext uri="{FF2B5EF4-FFF2-40B4-BE49-F238E27FC236}">
                <a16:creationId xmlns:a16="http://schemas.microsoft.com/office/drawing/2014/main" id="{AD5E033A-6859-4CE8-96A4-34D99AE38B97}"/>
              </a:ext>
            </a:extLst>
          </p:cNvPr>
          <p:cNvPicPr>
            <a:picLocks noChangeAspect="1"/>
          </p:cNvPicPr>
          <p:nvPr/>
        </p:nvPicPr>
        <p:blipFill rotWithShape="1">
          <a:blip r:embed="rId3">
            <a:extLst>
              <a:ext uri="{28A0092B-C50C-407E-A947-70E740481C1C}">
                <a14:useLocalDpi xmlns:a14="http://schemas.microsoft.com/office/drawing/2010/main" val="0"/>
              </a:ext>
            </a:extLst>
          </a:blip>
          <a:srcRect l="9416" t="15501" r="10377" b="13412"/>
          <a:stretch/>
        </p:blipFill>
        <p:spPr>
          <a:xfrm>
            <a:off x="661227" y="2206176"/>
            <a:ext cx="7870347" cy="3489119"/>
          </a:xfrm>
          <a:prstGeom prst="rect">
            <a:avLst/>
          </a:prstGeom>
        </p:spPr>
      </p:pic>
      <p:sp>
        <p:nvSpPr>
          <p:cNvPr id="7" name="Rectangle 6">
            <a:extLst>
              <a:ext uri="{FF2B5EF4-FFF2-40B4-BE49-F238E27FC236}">
                <a16:creationId xmlns:a16="http://schemas.microsoft.com/office/drawing/2014/main" id="{F1AE52DA-BC20-45E7-B39A-89E3F4EA461C}"/>
              </a:ext>
            </a:extLst>
          </p:cNvPr>
          <p:cNvSpPr/>
          <p:nvPr/>
        </p:nvSpPr>
        <p:spPr>
          <a:xfrm>
            <a:off x="368303" y="1944566"/>
            <a:ext cx="7289321" cy="2616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515151">
                    <a:lumMod val="50000"/>
                  </a:srgbClr>
                </a:solidFill>
                <a:effectLst/>
                <a:uLnTx/>
                <a:uFillTx/>
                <a:latin typeface="Arial"/>
                <a:ea typeface="+mn-ea"/>
                <a:cs typeface="Calibri" panose="020F0502020204030204" pitchFamily="34" charset="0"/>
              </a:rPr>
              <a:t>Low and declining oxygen levels in the ocean and coastal waters </a:t>
            </a:r>
          </a:p>
        </p:txBody>
      </p:sp>
      <p:sp>
        <p:nvSpPr>
          <p:cNvPr id="8" name="Title 8">
            <a:extLst>
              <a:ext uri="{FF2B5EF4-FFF2-40B4-BE49-F238E27FC236}">
                <a16:creationId xmlns:a16="http://schemas.microsoft.com/office/drawing/2014/main" id="{34D5A4C0-8140-4A0F-B321-5C42005D3D59}"/>
              </a:ext>
            </a:extLst>
          </p:cNvPr>
          <p:cNvSpPr txBox="1">
            <a:spLocks/>
          </p:cNvSpPr>
          <p:nvPr/>
        </p:nvSpPr>
        <p:spPr>
          <a:xfrm>
            <a:off x="354655" y="422809"/>
            <a:ext cx="8456196" cy="435320"/>
          </a:xfrm>
          <a:prstGeom prst="rect">
            <a:avLst/>
          </a:prstGeom>
        </p:spPr>
        <p:txBody>
          <a:bodyPr vert="horz" lIns="91440" tIns="45720" rIns="91440" bIns="45720" rtlCol="0" anchor="ctr">
            <a:noAutofit/>
          </a:bodyPr>
          <a:lstStyle>
            <a:lvl1pPr algn="l" defTabSz="457200" rtl="0" eaLnBrk="1" latinLnBrk="0" hangingPunct="1">
              <a:spcBef>
                <a:spcPct val="0"/>
              </a:spcBef>
              <a:buNone/>
              <a:defRPr sz="1000" b="0" kern="1200" baseline="0">
                <a:solidFill>
                  <a:srgbClr val="51515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1F497D"/>
                </a:solidFill>
                <a:effectLst/>
                <a:uLnTx/>
                <a:uFillTx/>
                <a:latin typeface="Arial"/>
                <a:ea typeface="+mj-ea"/>
                <a:cs typeface="+mj-cs"/>
              </a:rPr>
              <a:t>The aggregate effect of all pollution on the marine environment is not fully known, but indicators suggest that it is likely worsening. </a:t>
            </a:r>
          </a:p>
        </p:txBody>
      </p:sp>
      <p:sp>
        <p:nvSpPr>
          <p:cNvPr id="9" name="Title 8">
            <a:extLst>
              <a:ext uri="{FF2B5EF4-FFF2-40B4-BE49-F238E27FC236}">
                <a16:creationId xmlns:a16="http://schemas.microsoft.com/office/drawing/2014/main" id="{59F2957A-3DA0-49B1-AF50-1ECBD9E1A59E}"/>
              </a:ext>
            </a:extLst>
          </p:cNvPr>
          <p:cNvSpPr txBox="1">
            <a:spLocks/>
          </p:cNvSpPr>
          <p:nvPr/>
        </p:nvSpPr>
        <p:spPr>
          <a:xfrm>
            <a:off x="368303" y="998621"/>
            <a:ext cx="8456196" cy="435320"/>
          </a:xfrm>
          <a:prstGeom prst="rect">
            <a:avLst/>
          </a:prstGeom>
        </p:spPr>
        <p:txBody>
          <a:bodyPr vert="horz" lIns="91440" tIns="45720" rIns="91440" bIns="45720" rtlCol="0" anchor="ctr">
            <a:noAutofit/>
          </a:bodyPr>
          <a:lstStyle>
            <a:lvl1pPr algn="l" defTabSz="457200" rtl="0" eaLnBrk="1" latinLnBrk="0" hangingPunct="1">
              <a:spcBef>
                <a:spcPct val="0"/>
              </a:spcBef>
              <a:buNone/>
              <a:defRPr sz="1000" b="0" kern="1200" baseline="0">
                <a:solidFill>
                  <a:srgbClr val="51515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100" b="0" i="0" u="none" strike="noStrike" kern="1200" cap="none" spc="0" normalizeH="0" baseline="0" noProof="0" dirty="0">
              <a:ln>
                <a:noFill/>
              </a:ln>
              <a:solidFill>
                <a:srgbClr val="515151"/>
              </a:solidFill>
              <a:effectLst/>
              <a:uLnTx/>
              <a:uFillTx/>
              <a:latin typeface="Arial"/>
              <a:ea typeface="+mj-ea"/>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100" b="0" i="0" u="none" strike="noStrike" kern="1200" cap="none" spc="0" normalizeH="0" baseline="0" noProof="0" dirty="0">
              <a:ln>
                <a:noFill/>
              </a:ln>
              <a:solidFill>
                <a:srgbClr val="515151"/>
              </a:solidFill>
              <a:effectLst/>
              <a:uLnTx/>
              <a:uFillTx/>
              <a:latin typeface="Arial"/>
              <a:ea typeface="+mj-ea"/>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100" b="0" i="0" u="none" strike="noStrike" kern="1200" cap="none" spc="0" normalizeH="0" baseline="0" noProof="0" dirty="0">
                <a:ln>
                  <a:noFill/>
                </a:ln>
                <a:solidFill>
                  <a:srgbClr val="515151"/>
                </a:solidFill>
                <a:effectLst/>
                <a:uLnTx/>
                <a:uFillTx/>
                <a:latin typeface="Arial"/>
                <a:ea typeface="+mj-ea"/>
                <a:cs typeface="+mj-cs"/>
              </a:rPr>
              <a:t>The most common form of pollution entering the marine environment is the large-scale input of nutrients (i.e., nitrogen, phosphorus), which can result in eutrophication and declining oxygen levels. Deoxygenation is one of the most consequential anthropogenic impacts on the ocean, given that oxygen decline can cause major changes in ocean productivity, biodiversity, and biogeochemical cycles. As a proxy for eutrophication, the number of marine “dead zones” or hypoxic sites has continued to increase in number and severity in recent decades. </a:t>
            </a:r>
          </a:p>
        </p:txBody>
      </p:sp>
    </p:spTree>
    <p:extLst>
      <p:ext uri="{BB962C8B-B14F-4D97-AF65-F5344CB8AC3E}">
        <p14:creationId xmlns:p14="http://schemas.microsoft.com/office/powerpoint/2010/main" val="16943418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EE8F353-F3F6-43CF-B259-36FFBB946090}"/>
              </a:ext>
            </a:extLst>
          </p:cNvPr>
          <p:cNvSpPr>
            <a:spLocks noGrp="1"/>
          </p:cNvSpPr>
          <p:nvPr>
            <p:ph type="subTitle" idx="1"/>
          </p:nvPr>
        </p:nvSpPr>
        <p:spPr/>
        <p:txBody>
          <a:bodyPr/>
          <a:lstStyle/>
          <a:p>
            <a:r>
              <a:rPr lang="en-US" dirty="0"/>
              <a:t>Source: Geyer, Roland, J.R. </a:t>
            </a:r>
            <a:r>
              <a:rPr lang="en-US" dirty="0" err="1"/>
              <a:t>Jambeck</a:t>
            </a:r>
            <a:r>
              <a:rPr lang="en-US" dirty="0"/>
              <a:t>, and K.L. Law. “Production, Use, and Fate of All Plastics Ever Made.” Science Advances 3, no. 7 (2017). https://doi.org/10.1126/sciadv.1700782.</a:t>
            </a:r>
          </a:p>
        </p:txBody>
      </p:sp>
      <p:sp>
        <p:nvSpPr>
          <p:cNvPr id="3" name="Slide Number Placeholder 2">
            <a:extLst>
              <a:ext uri="{FF2B5EF4-FFF2-40B4-BE49-F238E27FC236}">
                <a16:creationId xmlns:a16="http://schemas.microsoft.com/office/drawing/2014/main" id="{45A0ADE9-613D-4AFE-9BC4-AFF96D562500}"/>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C524C0-D0C0-9D4B-B8B5-9964722959C4}" type="slidenum">
              <a:rPr kumimoji="0" lang="en-US" sz="800" b="0" i="0" u="none" strike="noStrike" kern="1200" cap="none" spc="0" normalizeH="0" baseline="0" noProof="0" smtClean="0">
                <a:ln>
                  <a:noFill/>
                </a:ln>
                <a:solidFill>
                  <a:srgbClr val="7F7F7F"/>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800" b="0" i="0" u="none" strike="noStrike" kern="1200" cap="none" spc="0" normalizeH="0" baseline="0" noProof="0" dirty="0">
              <a:ln>
                <a:noFill/>
              </a:ln>
              <a:solidFill>
                <a:srgbClr val="7F7F7F"/>
              </a:solidFill>
              <a:effectLst/>
              <a:uLnTx/>
              <a:uFillTx/>
              <a:latin typeface="Arial"/>
              <a:ea typeface="+mn-ea"/>
              <a:cs typeface="+mn-cs"/>
            </a:endParaRPr>
          </a:p>
        </p:txBody>
      </p:sp>
      <p:sp>
        <p:nvSpPr>
          <p:cNvPr id="5" name="Title 1">
            <a:extLst>
              <a:ext uri="{FF2B5EF4-FFF2-40B4-BE49-F238E27FC236}">
                <a16:creationId xmlns:a16="http://schemas.microsoft.com/office/drawing/2014/main" id="{882B346C-B37E-4665-B3E3-1E10045C4EC4}"/>
              </a:ext>
            </a:extLst>
          </p:cNvPr>
          <p:cNvSpPr txBox="1">
            <a:spLocks/>
          </p:cNvSpPr>
          <p:nvPr/>
        </p:nvSpPr>
        <p:spPr>
          <a:xfrm>
            <a:off x="358632" y="-922"/>
            <a:ext cx="7088144" cy="247144"/>
          </a:xfrm>
          <a:prstGeom prst="rect">
            <a:avLst/>
          </a:prstGeom>
        </p:spPr>
        <p:txBody>
          <a:bodyPr/>
          <a:lstStyle>
            <a:lvl1pPr algn="l" defTabSz="457200" rtl="0" eaLnBrk="1" latinLnBrk="0" hangingPunct="1">
              <a:spcBef>
                <a:spcPct val="0"/>
              </a:spcBef>
              <a:buNone/>
              <a:defRPr sz="1600" b="1" kern="1200">
                <a:solidFill>
                  <a:srgbClr val="51515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dirty="0">
                <a:ln>
                  <a:noFill/>
                </a:ln>
                <a:solidFill>
                  <a:srgbClr val="515151"/>
                </a:solidFill>
                <a:effectLst/>
                <a:uLnTx/>
                <a:uFillTx/>
                <a:latin typeface="Arial"/>
                <a:ea typeface="+mj-ea"/>
                <a:cs typeface="+mj-cs"/>
              </a:rPr>
              <a:t>Pollution and Development: Growing toll of pollution </a:t>
            </a:r>
          </a:p>
        </p:txBody>
      </p:sp>
      <p:pic>
        <p:nvPicPr>
          <p:cNvPr id="6" name="Picture 5">
            <a:extLst>
              <a:ext uri="{FF2B5EF4-FFF2-40B4-BE49-F238E27FC236}">
                <a16:creationId xmlns:a16="http://schemas.microsoft.com/office/drawing/2014/main" id="{6E412727-B98B-41EC-BFFB-B6F3C58BB2AE}"/>
              </a:ext>
            </a:extLst>
          </p:cNvPr>
          <p:cNvPicPr>
            <a:picLocks noChangeAspect="1"/>
          </p:cNvPicPr>
          <p:nvPr/>
        </p:nvPicPr>
        <p:blipFill rotWithShape="1">
          <a:blip r:embed="rId3">
            <a:extLst>
              <a:ext uri="{28A0092B-C50C-407E-A947-70E740481C1C}">
                <a14:useLocalDpi xmlns:a14="http://schemas.microsoft.com/office/drawing/2010/main" val="0"/>
              </a:ext>
            </a:extLst>
          </a:blip>
          <a:srcRect t="10371" b="2080"/>
          <a:stretch/>
        </p:blipFill>
        <p:spPr>
          <a:xfrm>
            <a:off x="280019" y="2071925"/>
            <a:ext cx="8583961" cy="3757622"/>
          </a:xfrm>
          <a:prstGeom prst="rect">
            <a:avLst/>
          </a:prstGeom>
        </p:spPr>
      </p:pic>
      <p:sp>
        <p:nvSpPr>
          <p:cNvPr id="7" name="Rectangle 6">
            <a:extLst>
              <a:ext uri="{FF2B5EF4-FFF2-40B4-BE49-F238E27FC236}">
                <a16:creationId xmlns:a16="http://schemas.microsoft.com/office/drawing/2014/main" id="{A6772AF5-799E-4CEB-87CE-98F80F972951}"/>
              </a:ext>
            </a:extLst>
          </p:cNvPr>
          <p:cNvSpPr/>
          <p:nvPr/>
        </p:nvSpPr>
        <p:spPr>
          <a:xfrm>
            <a:off x="368303" y="1810315"/>
            <a:ext cx="7289321" cy="2616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515151">
                    <a:lumMod val="50000"/>
                  </a:srgbClr>
                </a:solidFill>
                <a:effectLst/>
                <a:uLnTx/>
                <a:uFillTx/>
                <a:latin typeface="Arial"/>
                <a:ea typeface="+mn-ea"/>
                <a:cs typeface="Calibri" panose="020F0502020204030204" pitchFamily="34" charset="0"/>
              </a:rPr>
              <a:t>Global plastics production (1950-2015)</a:t>
            </a:r>
          </a:p>
        </p:txBody>
      </p:sp>
      <p:sp>
        <p:nvSpPr>
          <p:cNvPr id="8" name="Title 8">
            <a:extLst>
              <a:ext uri="{FF2B5EF4-FFF2-40B4-BE49-F238E27FC236}">
                <a16:creationId xmlns:a16="http://schemas.microsoft.com/office/drawing/2014/main" id="{AFAEA4B3-EC28-4DA7-8D64-16125CE7379B}"/>
              </a:ext>
            </a:extLst>
          </p:cNvPr>
          <p:cNvSpPr txBox="1">
            <a:spLocks/>
          </p:cNvSpPr>
          <p:nvPr/>
        </p:nvSpPr>
        <p:spPr>
          <a:xfrm>
            <a:off x="354655" y="422809"/>
            <a:ext cx="8456196" cy="435320"/>
          </a:xfrm>
          <a:prstGeom prst="rect">
            <a:avLst/>
          </a:prstGeom>
        </p:spPr>
        <p:txBody>
          <a:bodyPr vert="horz" lIns="91440" tIns="45720" rIns="91440" bIns="45720" rtlCol="0" anchor="ctr">
            <a:noAutofit/>
          </a:bodyPr>
          <a:lstStyle>
            <a:lvl1pPr algn="l" defTabSz="457200" rtl="0" eaLnBrk="1" latinLnBrk="0" hangingPunct="1">
              <a:spcBef>
                <a:spcPct val="0"/>
              </a:spcBef>
              <a:buNone/>
              <a:defRPr sz="1000" b="0" kern="1200" baseline="0">
                <a:solidFill>
                  <a:srgbClr val="51515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1F497D"/>
                </a:solidFill>
                <a:effectLst/>
                <a:uLnTx/>
                <a:uFillTx/>
                <a:latin typeface="Arial"/>
                <a:ea typeface="+mj-ea"/>
                <a:cs typeface="+mj-cs"/>
              </a:rPr>
              <a:t>Plastic debris accounts for the largest portion of marine pollution in the ocean by volume.  </a:t>
            </a:r>
          </a:p>
        </p:txBody>
      </p:sp>
      <p:sp>
        <p:nvSpPr>
          <p:cNvPr id="9" name="Title 8">
            <a:extLst>
              <a:ext uri="{FF2B5EF4-FFF2-40B4-BE49-F238E27FC236}">
                <a16:creationId xmlns:a16="http://schemas.microsoft.com/office/drawing/2014/main" id="{AB3CE4F0-FE6E-4DF7-AC54-FE9056FE55F8}"/>
              </a:ext>
            </a:extLst>
          </p:cNvPr>
          <p:cNvSpPr txBox="1">
            <a:spLocks/>
          </p:cNvSpPr>
          <p:nvPr/>
        </p:nvSpPr>
        <p:spPr>
          <a:xfrm>
            <a:off x="368303" y="998621"/>
            <a:ext cx="8456196" cy="435320"/>
          </a:xfrm>
          <a:prstGeom prst="rect">
            <a:avLst/>
          </a:prstGeom>
        </p:spPr>
        <p:txBody>
          <a:bodyPr vert="horz" lIns="91440" tIns="45720" rIns="91440" bIns="45720" rtlCol="0" anchor="ctr">
            <a:noAutofit/>
          </a:bodyPr>
          <a:lstStyle>
            <a:lvl1pPr algn="l" defTabSz="457200" rtl="0" eaLnBrk="1" latinLnBrk="0" hangingPunct="1">
              <a:spcBef>
                <a:spcPct val="0"/>
              </a:spcBef>
              <a:buNone/>
              <a:defRPr sz="1000" b="0" kern="1200" baseline="0">
                <a:solidFill>
                  <a:srgbClr val="51515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100" b="0" i="0" u="none" strike="noStrike" kern="1200" cap="none" spc="0" normalizeH="0" baseline="0" noProof="0" dirty="0">
              <a:ln>
                <a:noFill/>
              </a:ln>
              <a:solidFill>
                <a:srgbClr val="515151"/>
              </a:solidFill>
              <a:effectLst/>
              <a:uLnTx/>
              <a:uFillTx/>
              <a:latin typeface="Arial"/>
              <a:ea typeface="+mj-ea"/>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100" b="0" i="0" u="none" strike="noStrike" kern="1200" cap="none" spc="0" normalizeH="0" baseline="0" noProof="0" dirty="0">
                <a:ln>
                  <a:noFill/>
                </a:ln>
                <a:solidFill>
                  <a:srgbClr val="515151"/>
                </a:solidFill>
                <a:effectLst/>
                <a:uLnTx/>
                <a:uFillTx/>
                <a:latin typeface="Arial"/>
                <a:ea typeface="+mj-ea"/>
                <a:cs typeface="+mj-cs"/>
              </a:rPr>
              <a:t>Roughly half of all plastic ever produced was made in the last 15 years. Global plastic production has increased nearly 200-fold, from 2 million tonnes in 1950 to 381 million tonnes in 2015. During 1950–2015, plastic production grew at a compound annual growth rate of 8.4 percent. Asia is the leading producer of plastic: nearly 50 percent of global production was in Asia in 2015, of which China accounted for almost 30 percent of production.</a:t>
            </a:r>
          </a:p>
        </p:txBody>
      </p:sp>
    </p:spTree>
    <p:extLst>
      <p:ext uri="{BB962C8B-B14F-4D97-AF65-F5344CB8AC3E}">
        <p14:creationId xmlns:p14="http://schemas.microsoft.com/office/powerpoint/2010/main" val="15691081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EE8F353-F3F6-43CF-B259-36FFBB946090}"/>
              </a:ext>
            </a:extLst>
          </p:cNvPr>
          <p:cNvSpPr>
            <a:spLocks noGrp="1"/>
          </p:cNvSpPr>
          <p:nvPr>
            <p:ph type="subTitle" idx="1"/>
          </p:nvPr>
        </p:nvSpPr>
        <p:spPr/>
        <p:txBody>
          <a:bodyPr/>
          <a:lstStyle/>
          <a:p>
            <a:r>
              <a:rPr lang="en-US" dirty="0"/>
              <a:t>Source: Worm, Boris, H.K. </a:t>
            </a:r>
            <a:r>
              <a:rPr lang="en-US" dirty="0" err="1"/>
              <a:t>Lotze</a:t>
            </a:r>
            <a:r>
              <a:rPr lang="en-US" dirty="0"/>
              <a:t>, I. </a:t>
            </a:r>
            <a:r>
              <a:rPr lang="en-US" dirty="0" err="1"/>
              <a:t>Jubinville</a:t>
            </a:r>
            <a:r>
              <a:rPr lang="en-US" dirty="0"/>
              <a:t>, C. Wilcox, and J. </a:t>
            </a:r>
            <a:r>
              <a:rPr lang="en-US" dirty="0" err="1"/>
              <a:t>Jambeck</a:t>
            </a:r>
            <a:r>
              <a:rPr lang="en-US" dirty="0"/>
              <a:t>.“Plastic as a Persistent Marine Pollutant.” </a:t>
            </a:r>
            <a:r>
              <a:rPr lang="en-US" i="1" dirty="0"/>
              <a:t>Annual Review of Environment and Resources</a:t>
            </a:r>
            <a:r>
              <a:rPr lang="en-US" dirty="0"/>
              <a:t> 42, no. 1 (2017): 1-26. https://doi.org/10.1146/annurev-environ-102016-060700.</a:t>
            </a:r>
          </a:p>
        </p:txBody>
      </p:sp>
      <p:sp>
        <p:nvSpPr>
          <p:cNvPr id="3" name="Slide Number Placeholder 2">
            <a:extLst>
              <a:ext uri="{FF2B5EF4-FFF2-40B4-BE49-F238E27FC236}">
                <a16:creationId xmlns:a16="http://schemas.microsoft.com/office/drawing/2014/main" id="{45A0ADE9-613D-4AFE-9BC4-AFF96D562500}"/>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C524C0-D0C0-9D4B-B8B5-9964722959C4}" type="slidenum">
              <a:rPr kumimoji="0" lang="en-US" sz="800" b="0" i="0" u="none" strike="noStrike" kern="1200" cap="none" spc="0" normalizeH="0" baseline="0" noProof="0" smtClean="0">
                <a:ln>
                  <a:noFill/>
                </a:ln>
                <a:solidFill>
                  <a:srgbClr val="7F7F7F"/>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800" b="0" i="0" u="none" strike="noStrike" kern="1200" cap="none" spc="0" normalizeH="0" baseline="0" noProof="0" dirty="0">
              <a:ln>
                <a:noFill/>
              </a:ln>
              <a:solidFill>
                <a:srgbClr val="7F7F7F"/>
              </a:solidFill>
              <a:effectLst/>
              <a:uLnTx/>
              <a:uFillTx/>
              <a:latin typeface="Arial"/>
              <a:ea typeface="+mn-ea"/>
              <a:cs typeface="+mn-cs"/>
            </a:endParaRPr>
          </a:p>
        </p:txBody>
      </p:sp>
      <p:sp>
        <p:nvSpPr>
          <p:cNvPr id="5" name="Title 1">
            <a:extLst>
              <a:ext uri="{FF2B5EF4-FFF2-40B4-BE49-F238E27FC236}">
                <a16:creationId xmlns:a16="http://schemas.microsoft.com/office/drawing/2014/main" id="{882B346C-B37E-4665-B3E3-1E10045C4EC4}"/>
              </a:ext>
            </a:extLst>
          </p:cNvPr>
          <p:cNvSpPr txBox="1">
            <a:spLocks/>
          </p:cNvSpPr>
          <p:nvPr/>
        </p:nvSpPr>
        <p:spPr>
          <a:xfrm>
            <a:off x="358632" y="-922"/>
            <a:ext cx="7088144" cy="247144"/>
          </a:xfrm>
          <a:prstGeom prst="rect">
            <a:avLst/>
          </a:prstGeom>
        </p:spPr>
        <p:txBody>
          <a:bodyPr/>
          <a:lstStyle>
            <a:lvl1pPr algn="l" defTabSz="457200" rtl="0" eaLnBrk="1" latinLnBrk="0" hangingPunct="1">
              <a:spcBef>
                <a:spcPct val="0"/>
              </a:spcBef>
              <a:buNone/>
              <a:defRPr sz="1600" b="1" kern="1200">
                <a:solidFill>
                  <a:srgbClr val="51515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dirty="0">
                <a:ln>
                  <a:noFill/>
                </a:ln>
                <a:solidFill>
                  <a:srgbClr val="515151"/>
                </a:solidFill>
                <a:effectLst/>
                <a:uLnTx/>
                <a:uFillTx/>
                <a:latin typeface="Arial"/>
                <a:ea typeface="+mj-ea"/>
                <a:cs typeface="+mj-cs"/>
              </a:rPr>
              <a:t>Pollution and Development: Growing toll of pollution </a:t>
            </a:r>
          </a:p>
        </p:txBody>
      </p:sp>
      <p:pic>
        <p:nvPicPr>
          <p:cNvPr id="6" name="Picture 5">
            <a:extLst>
              <a:ext uri="{FF2B5EF4-FFF2-40B4-BE49-F238E27FC236}">
                <a16:creationId xmlns:a16="http://schemas.microsoft.com/office/drawing/2014/main" id="{13BA24D5-4301-4A0F-8174-142C8DC0559E}"/>
              </a:ext>
            </a:extLst>
          </p:cNvPr>
          <p:cNvPicPr>
            <a:picLocks noChangeAspect="1"/>
          </p:cNvPicPr>
          <p:nvPr/>
        </p:nvPicPr>
        <p:blipFill rotWithShape="1">
          <a:blip r:embed="rId3">
            <a:extLst>
              <a:ext uri="{28A0092B-C50C-407E-A947-70E740481C1C}">
                <a14:useLocalDpi xmlns:a14="http://schemas.microsoft.com/office/drawing/2010/main" val="0"/>
              </a:ext>
            </a:extLst>
          </a:blip>
          <a:srcRect l="12007" t="12875" r="9623" b="9954"/>
          <a:stretch/>
        </p:blipFill>
        <p:spPr>
          <a:xfrm>
            <a:off x="896810" y="2071925"/>
            <a:ext cx="7629033" cy="3757622"/>
          </a:xfrm>
          <a:prstGeom prst="rect">
            <a:avLst/>
          </a:prstGeom>
        </p:spPr>
      </p:pic>
      <p:sp>
        <p:nvSpPr>
          <p:cNvPr id="7" name="Rectangle 6">
            <a:extLst>
              <a:ext uri="{FF2B5EF4-FFF2-40B4-BE49-F238E27FC236}">
                <a16:creationId xmlns:a16="http://schemas.microsoft.com/office/drawing/2014/main" id="{A83AD570-AA60-47F1-8196-1DB4D6DBAC30}"/>
              </a:ext>
            </a:extLst>
          </p:cNvPr>
          <p:cNvSpPr/>
          <p:nvPr/>
        </p:nvSpPr>
        <p:spPr>
          <a:xfrm>
            <a:off x="343902" y="1810315"/>
            <a:ext cx="7289321" cy="2616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515151">
                    <a:lumMod val="50000"/>
                  </a:srgbClr>
                </a:solidFill>
                <a:effectLst/>
                <a:uLnTx/>
                <a:uFillTx/>
                <a:latin typeface="Arial"/>
                <a:ea typeface="+mn-ea"/>
                <a:cs typeface="Calibri" panose="020F0502020204030204" pitchFamily="34" charset="0"/>
              </a:rPr>
              <a:t>Spatial patterns of plastic production and pollution </a:t>
            </a:r>
          </a:p>
        </p:txBody>
      </p:sp>
      <p:sp>
        <p:nvSpPr>
          <p:cNvPr id="8" name="Title 8">
            <a:extLst>
              <a:ext uri="{FF2B5EF4-FFF2-40B4-BE49-F238E27FC236}">
                <a16:creationId xmlns:a16="http://schemas.microsoft.com/office/drawing/2014/main" id="{E18264F0-41A6-4034-8742-2CB3F94D7008}"/>
              </a:ext>
            </a:extLst>
          </p:cNvPr>
          <p:cNvSpPr txBox="1">
            <a:spLocks/>
          </p:cNvSpPr>
          <p:nvPr/>
        </p:nvSpPr>
        <p:spPr>
          <a:xfrm>
            <a:off x="354655" y="422809"/>
            <a:ext cx="8456196" cy="435320"/>
          </a:xfrm>
          <a:prstGeom prst="rect">
            <a:avLst/>
          </a:prstGeom>
        </p:spPr>
        <p:txBody>
          <a:bodyPr vert="horz" lIns="91440" tIns="45720" rIns="91440" bIns="45720" rtlCol="0" anchor="ctr">
            <a:noAutofit/>
          </a:bodyPr>
          <a:lstStyle>
            <a:lvl1pPr algn="l" defTabSz="457200" rtl="0" eaLnBrk="1" latinLnBrk="0" hangingPunct="1">
              <a:spcBef>
                <a:spcPct val="0"/>
              </a:spcBef>
              <a:buNone/>
              <a:defRPr sz="1000" b="0" kern="1200" baseline="0">
                <a:solidFill>
                  <a:srgbClr val="51515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1F497D"/>
                </a:solidFill>
                <a:effectLst/>
                <a:uLnTx/>
                <a:uFillTx/>
                <a:latin typeface="Arial"/>
                <a:ea typeface="+mj-ea"/>
                <a:cs typeface="+mj-cs"/>
              </a:rPr>
              <a:t>The best available estimates suggest that 4.8 to 12.7 million metric tons of plastic waste enter the marine environment annually from land-based sources. </a:t>
            </a:r>
          </a:p>
        </p:txBody>
      </p:sp>
      <p:sp>
        <p:nvSpPr>
          <p:cNvPr id="9" name="Title 8">
            <a:extLst>
              <a:ext uri="{FF2B5EF4-FFF2-40B4-BE49-F238E27FC236}">
                <a16:creationId xmlns:a16="http://schemas.microsoft.com/office/drawing/2014/main" id="{5F0C7757-2227-4852-8964-90FA71E6BDA8}"/>
              </a:ext>
            </a:extLst>
          </p:cNvPr>
          <p:cNvSpPr txBox="1">
            <a:spLocks/>
          </p:cNvSpPr>
          <p:nvPr/>
        </p:nvSpPr>
        <p:spPr>
          <a:xfrm>
            <a:off x="343902" y="1116562"/>
            <a:ext cx="8456196" cy="435320"/>
          </a:xfrm>
          <a:prstGeom prst="rect">
            <a:avLst/>
          </a:prstGeom>
        </p:spPr>
        <p:txBody>
          <a:bodyPr vert="horz" lIns="91440" tIns="45720" rIns="91440" bIns="45720" rtlCol="0" anchor="ctr">
            <a:noAutofit/>
          </a:bodyPr>
          <a:lstStyle>
            <a:lvl1pPr algn="l" defTabSz="457200" rtl="0" eaLnBrk="1" latinLnBrk="0" hangingPunct="1">
              <a:spcBef>
                <a:spcPct val="0"/>
              </a:spcBef>
              <a:buNone/>
              <a:defRPr sz="1000" b="0" kern="1200" baseline="0">
                <a:solidFill>
                  <a:srgbClr val="51515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100" b="0" i="0" u="none" strike="noStrike" kern="1200" cap="none" spc="0" normalizeH="0" baseline="0" noProof="0" dirty="0">
                <a:ln>
                  <a:noFill/>
                </a:ln>
                <a:solidFill>
                  <a:srgbClr val="515151"/>
                </a:solidFill>
                <a:effectLst/>
                <a:uLnTx/>
                <a:uFillTx/>
                <a:latin typeface="Arial"/>
                <a:ea typeface="+mj-ea"/>
                <a:cs typeface="+mj-cs"/>
              </a:rPr>
              <a:t>The extent and quality of waste management remains a key determinant in terms of which countries contribute the most significant plastic waste inputs per capita from land into the ocean. Over half of plastic entering the ocean comes from five rapidly growing economies—China, Indonesia, the Philippines, Thailand, and Vietnam. Interventions in these five countries could reduce global plastic-waste leakage by roughly 45 percentage over the next ten years. </a:t>
            </a:r>
          </a:p>
        </p:txBody>
      </p:sp>
    </p:spTree>
    <p:extLst>
      <p:ext uri="{BB962C8B-B14F-4D97-AF65-F5344CB8AC3E}">
        <p14:creationId xmlns:p14="http://schemas.microsoft.com/office/powerpoint/2010/main" val="421154704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heme/theme1.xml><?xml version="1.0" encoding="utf-8"?>
<a:theme xmlns:a="http://schemas.openxmlformats.org/drawingml/2006/main" name="Office Theme">
  <a:themeElements>
    <a:clrScheme name="oss-2">
      <a:dk1>
        <a:srgbClr val="515151"/>
      </a:dk1>
      <a:lt1>
        <a:srgbClr val="FFFFFF"/>
      </a:lt1>
      <a:dk2>
        <a:srgbClr val="1F497D"/>
      </a:dk2>
      <a:lt2>
        <a:srgbClr val="DDE4E4"/>
      </a:lt2>
      <a:accent1>
        <a:srgbClr val="E1BA4D"/>
      </a:accent1>
      <a:accent2>
        <a:srgbClr val="DA8142"/>
      </a:accent2>
      <a:accent3>
        <a:srgbClr val="7EA841"/>
      </a:accent3>
      <a:accent4>
        <a:srgbClr val="96689D"/>
      </a:accent4>
      <a:accent5>
        <a:srgbClr val="CE738A"/>
      </a:accent5>
      <a:accent6>
        <a:srgbClr val="00ABBD"/>
      </a:accent6>
      <a:hlink>
        <a:srgbClr val="005392"/>
      </a:hlink>
      <a:folHlink>
        <a:srgbClr val="004C7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14743</TotalTime>
  <Words>1979</Words>
  <Application>Microsoft Office PowerPoint</Application>
  <PresentationFormat>On-screen Show (4:3)</PresentationFormat>
  <Paragraphs>170</Paragraphs>
  <Slides>14</Slides>
  <Notes>11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vt:i4>
      </vt:variant>
    </vt:vector>
  </HeadingPairs>
  <TitlesOfParts>
    <vt:vector size="17"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Emily Peterson</dc:creator>
  <cp:keywords/>
  <dc:description/>
  <cp:lastModifiedBy>Emily Peterson</cp:lastModifiedBy>
  <cp:revision>410</cp:revision>
  <cp:lastPrinted>2018-12-07T21:36:33Z</cp:lastPrinted>
  <dcterms:created xsi:type="dcterms:W3CDTF">2016-11-15T14:43:33Z</dcterms:created>
  <dcterms:modified xsi:type="dcterms:W3CDTF">2019-04-19T22:48:17Z</dcterms:modified>
  <cp:category/>
</cp:coreProperties>
</file>